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69"/>
  </p:notesMasterIdLst>
  <p:sldIdLst>
    <p:sldId id="256" r:id="rId2"/>
    <p:sldId id="257" r:id="rId3"/>
    <p:sldId id="297" r:id="rId4"/>
    <p:sldId id="298" r:id="rId5"/>
    <p:sldId id="299" r:id="rId6"/>
    <p:sldId id="300" r:id="rId7"/>
    <p:sldId id="301" r:id="rId8"/>
    <p:sldId id="331" r:id="rId9"/>
    <p:sldId id="302" r:id="rId10"/>
    <p:sldId id="303" r:id="rId11"/>
    <p:sldId id="304" r:id="rId12"/>
    <p:sldId id="305" r:id="rId13"/>
    <p:sldId id="306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34" r:id="rId29"/>
    <p:sldId id="335" r:id="rId30"/>
    <p:sldId id="337" r:id="rId31"/>
    <p:sldId id="338" r:id="rId32"/>
    <p:sldId id="339" r:id="rId33"/>
    <p:sldId id="340" r:id="rId34"/>
    <p:sldId id="336" r:id="rId35"/>
    <p:sldId id="323" r:id="rId36"/>
    <p:sldId id="322" r:id="rId37"/>
    <p:sldId id="324" r:id="rId38"/>
    <p:sldId id="326" r:id="rId39"/>
    <p:sldId id="325" r:id="rId40"/>
    <p:sldId id="327" r:id="rId41"/>
    <p:sldId id="328" r:id="rId42"/>
    <p:sldId id="329" r:id="rId43"/>
    <p:sldId id="341" r:id="rId44"/>
    <p:sldId id="342" r:id="rId45"/>
    <p:sldId id="344" r:id="rId46"/>
    <p:sldId id="345" r:id="rId47"/>
    <p:sldId id="346" r:id="rId48"/>
    <p:sldId id="347" r:id="rId49"/>
    <p:sldId id="348" r:id="rId50"/>
    <p:sldId id="349" r:id="rId51"/>
    <p:sldId id="351" r:id="rId52"/>
    <p:sldId id="350" r:id="rId53"/>
    <p:sldId id="352" r:id="rId54"/>
    <p:sldId id="353" r:id="rId55"/>
    <p:sldId id="354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2" r:id="rId64"/>
    <p:sldId id="363" r:id="rId65"/>
    <p:sldId id="343" r:id="rId66"/>
    <p:sldId id="285" r:id="rId67"/>
    <p:sldId id="284" r:id="rId6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71898" autoAdjust="0"/>
  </p:normalViewPr>
  <p:slideViewPr>
    <p:cSldViewPr>
      <p:cViewPr varScale="1">
        <p:scale>
          <a:sx n="81" d="100"/>
          <a:sy n="81" d="100"/>
        </p:scale>
        <p:origin x="-248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D0B551-9288-45D9-B926-A2CE4DED22E5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7081195-2BBA-4B3E-9494-D2667C180C13}">
      <dgm:prSet phldrT="[文本]"/>
      <dgm:spPr/>
      <dgm:t>
        <a:bodyPr/>
        <a:lstStyle/>
        <a:p>
          <a:r>
            <a:rPr lang="zh-CN" altLang="en-US" dirty="0" smtClean="0">
              <a:latin typeface="仿宋" pitchFamily="49" charset="-122"/>
              <a:ea typeface="仿宋" pitchFamily="49" charset="-122"/>
            </a:rPr>
            <a:t>文件</a:t>
          </a:r>
          <a:endParaRPr lang="zh-CN" altLang="en-US" dirty="0">
            <a:latin typeface="仿宋" pitchFamily="49" charset="-122"/>
            <a:ea typeface="仿宋" pitchFamily="49" charset="-122"/>
          </a:endParaRPr>
        </a:p>
      </dgm:t>
    </dgm:pt>
    <dgm:pt modelId="{B39DF8EB-9461-40A1-93B7-E1AC737E6F04}" type="parTrans" cxnId="{F653DEA3-6DE8-491A-8C8E-1A6A5F668758}">
      <dgm:prSet/>
      <dgm:spPr/>
      <dgm:t>
        <a:bodyPr/>
        <a:lstStyle/>
        <a:p>
          <a:endParaRPr lang="zh-CN" altLang="en-US"/>
        </a:p>
      </dgm:t>
    </dgm:pt>
    <dgm:pt modelId="{02C1C687-AEBA-4085-BD58-B98EB4646CD5}" type="sibTrans" cxnId="{F653DEA3-6DE8-491A-8C8E-1A6A5F668758}">
      <dgm:prSet/>
      <dgm:spPr/>
      <dgm:t>
        <a:bodyPr/>
        <a:lstStyle/>
        <a:p>
          <a:endParaRPr lang="zh-CN" altLang="en-US"/>
        </a:p>
      </dgm:t>
    </dgm:pt>
    <dgm:pt modelId="{74E803BE-D2D0-4B0F-ADF7-734D08EF922D}">
      <dgm:prSet phldrT="[文本]"/>
      <dgm:spPr/>
      <dgm:t>
        <a:bodyPr/>
        <a:lstStyle/>
        <a:p>
          <a:r>
            <a:rPr lang="zh-CN" altLang="en-US" i="1" dirty="0" smtClean="0">
              <a:latin typeface="华文楷体" pitchFamily="2" charset="-122"/>
              <a:ea typeface="华文楷体" pitchFamily="2" charset="-122"/>
            </a:rPr>
            <a:t>已提交</a:t>
          </a:r>
          <a:endParaRPr lang="zh-CN" altLang="en-US" i="1" dirty="0">
            <a:latin typeface="华文楷体" pitchFamily="2" charset="-122"/>
            <a:ea typeface="华文楷体" pitchFamily="2" charset="-122"/>
          </a:endParaRPr>
        </a:p>
      </dgm:t>
    </dgm:pt>
    <dgm:pt modelId="{456EA222-0322-4CDD-8411-5EA86E89FAFD}" type="parTrans" cxnId="{36BB802E-70C6-4E29-9A79-5AB1DADAF38A}">
      <dgm:prSet/>
      <dgm:spPr/>
      <dgm:t>
        <a:bodyPr/>
        <a:lstStyle/>
        <a:p>
          <a:endParaRPr lang="zh-CN" altLang="en-US"/>
        </a:p>
      </dgm:t>
    </dgm:pt>
    <dgm:pt modelId="{73A28748-184E-4F44-A4C0-A1131FF4D2AC}" type="sibTrans" cxnId="{36BB802E-70C6-4E29-9A79-5AB1DADAF38A}">
      <dgm:prSet/>
      <dgm:spPr/>
      <dgm:t>
        <a:bodyPr/>
        <a:lstStyle/>
        <a:p>
          <a:endParaRPr lang="zh-CN" altLang="en-US"/>
        </a:p>
      </dgm:t>
    </dgm:pt>
    <dgm:pt modelId="{8DA9A91D-6CD0-49C2-B0F7-41BB335D1788}">
      <dgm:prSet phldrT="[文本]"/>
      <dgm:spPr/>
      <dgm:t>
        <a:bodyPr/>
        <a:lstStyle/>
        <a:p>
          <a:r>
            <a:rPr lang="zh-CN" altLang="en-US" b="1" i="1" dirty="0" smtClean="0">
              <a:latin typeface="华文楷体" pitchFamily="2" charset="-122"/>
              <a:ea typeface="华文楷体" pitchFamily="2" charset="-122"/>
            </a:rPr>
            <a:t>已修改</a:t>
          </a:r>
        </a:p>
      </dgm:t>
    </dgm:pt>
    <dgm:pt modelId="{CAA0C9AE-202A-49E2-ACDB-BE7CC3599451}" type="parTrans" cxnId="{86D17DFD-0B61-4CB2-B3D4-68500807B881}">
      <dgm:prSet/>
      <dgm:spPr/>
      <dgm:t>
        <a:bodyPr/>
        <a:lstStyle/>
        <a:p>
          <a:endParaRPr lang="zh-CN" altLang="en-US"/>
        </a:p>
      </dgm:t>
    </dgm:pt>
    <dgm:pt modelId="{C3DB031D-CA04-44B7-9D04-364C9467C02F}" type="sibTrans" cxnId="{86D17DFD-0B61-4CB2-B3D4-68500807B881}">
      <dgm:prSet/>
      <dgm:spPr/>
      <dgm:t>
        <a:bodyPr/>
        <a:lstStyle/>
        <a:p>
          <a:endParaRPr lang="zh-CN" altLang="en-US"/>
        </a:p>
      </dgm:t>
    </dgm:pt>
    <dgm:pt modelId="{EC4C953E-9CAE-4A9B-ABCD-E91AA9ADA12A}">
      <dgm:prSet phldrT="[文本]"/>
      <dgm:spPr/>
      <dgm:t>
        <a:bodyPr/>
        <a:lstStyle/>
        <a:p>
          <a:r>
            <a:rPr lang="zh-CN" altLang="en-US" b="1" i="1" dirty="0" smtClean="0">
              <a:latin typeface="华文楷体" pitchFamily="2" charset="-122"/>
              <a:ea typeface="华文楷体" pitchFamily="2" charset="-122"/>
            </a:rPr>
            <a:t>已暂存</a:t>
          </a:r>
          <a:endParaRPr lang="zh-CN" altLang="en-US" b="1" i="1" dirty="0">
            <a:latin typeface="华文楷体" pitchFamily="2" charset="-122"/>
            <a:ea typeface="华文楷体" pitchFamily="2" charset="-122"/>
          </a:endParaRPr>
        </a:p>
      </dgm:t>
    </dgm:pt>
    <dgm:pt modelId="{43E080D7-1E5D-489B-A0A6-F10365AEF26B}" type="parTrans" cxnId="{FDA8788C-D698-4E38-870E-EBE3E1FEB315}">
      <dgm:prSet/>
      <dgm:spPr/>
      <dgm:t>
        <a:bodyPr/>
        <a:lstStyle/>
        <a:p>
          <a:endParaRPr lang="zh-CN" altLang="en-US"/>
        </a:p>
      </dgm:t>
    </dgm:pt>
    <dgm:pt modelId="{2666DFFF-D6FD-4191-B96F-B54BC1FD8202}" type="sibTrans" cxnId="{FDA8788C-D698-4E38-870E-EBE3E1FEB315}">
      <dgm:prSet/>
      <dgm:spPr/>
      <dgm:t>
        <a:bodyPr/>
        <a:lstStyle/>
        <a:p>
          <a:endParaRPr lang="zh-CN" altLang="en-US"/>
        </a:p>
      </dgm:t>
    </dgm:pt>
    <dgm:pt modelId="{59801DA8-BDAF-4AD9-A0B7-1FE12A9A4A6F}" type="pres">
      <dgm:prSet presAssocID="{F1D0B551-9288-45D9-B926-A2CE4DED22E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AD6C1BB-38A4-4029-BF30-F48430BADA82}" type="pres">
      <dgm:prSet presAssocID="{D7081195-2BBA-4B3E-9494-D2667C180C13}" presName="centerShape" presStyleLbl="node0" presStyleIdx="0" presStyleCnt="1" custLinFactNeighborX="250" custLinFactNeighborY="-4646"/>
      <dgm:spPr/>
      <dgm:t>
        <a:bodyPr/>
        <a:lstStyle/>
        <a:p>
          <a:endParaRPr lang="zh-CN" altLang="en-US"/>
        </a:p>
      </dgm:t>
    </dgm:pt>
    <dgm:pt modelId="{5495456A-DF3F-45CC-8D42-5C666AD9BB80}" type="pres">
      <dgm:prSet presAssocID="{456EA222-0322-4CDD-8411-5EA86E89FAFD}" presName="Name9" presStyleLbl="parChTrans1D2" presStyleIdx="0" presStyleCnt="3"/>
      <dgm:spPr/>
      <dgm:t>
        <a:bodyPr/>
        <a:lstStyle/>
        <a:p>
          <a:endParaRPr lang="zh-CN" altLang="en-US"/>
        </a:p>
      </dgm:t>
    </dgm:pt>
    <dgm:pt modelId="{3F73FA7B-ED06-4864-BEAF-04593516AB3E}" type="pres">
      <dgm:prSet presAssocID="{456EA222-0322-4CDD-8411-5EA86E89FAF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FA012BD0-DD22-46D7-9838-E262B9A95544}" type="pres">
      <dgm:prSet presAssocID="{74E803BE-D2D0-4B0F-ADF7-734D08EF922D}" presName="node" presStyleLbl="node1" presStyleIdx="0" presStyleCnt="3" custScaleX="98261" custScaleY="5454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647C03-C763-45B2-9168-969017723F41}" type="pres">
      <dgm:prSet presAssocID="{CAA0C9AE-202A-49E2-ACDB-BE7CC3599451}" presName="Name9" presStyleLbl="parChTrans1D2" presStyleIdx="1" presStyleCnt="3"/>
      <dgm:spPr/>
      <dgm:t>
        <a:bodyPr/>
        <a:lstStyle/>
        <a:p>
          <a:endParaRPr lang="zh-CN" altLang="en-US"/>
        </a:p>
      </dgm:t>
    </dgm:pt>
    <dgm:pt modelId="{1D8B823F-137B-469C-A972-85B2152DB1A7}" type="pres">
      <dgm:prSet presAssocID="{CAA0C9AE-202A-49E2-ACDB-BE7CC3599451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C8D4192D-944A-436A-BF7A-237611767C60}" type="pres">
      <dgm:prSet presAssocID="{8DA9A91D-6CD0-49C2-B0F7-41BB335D1788}" presName="node" presStyleLbl="node1" presStyleIdx="1" presStyleCnt="3" custScaleX="93369" custScaleY="6117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D66E8B0-423A-46A5-A7A9-658C1EECD03D}" type="pres">
      <dgm:prSet presAssocID="{43E080D7-1E5D-489B-A0A6-F10365AEF26B}" presName="Name9" presStyleLbl="parChTrans1D2" presStyleIdx="2" presStyleCnt="3"/>
      <dgm:spPr/>
      <dgm:t>
        <a:bodyPr/>
        <a:lstStyle/>
        <a:p>
          <a:endParaRPr lang="zh-CN" altLang="en-US"/>
        </a:p>
      </dgm:t>
    </dgm:pt>
    <dgm:pt modelId="{A86C521C-CA4F-457F-9BFF-29A00D5D3B99}" type="pres">
      <dgm:prSet presAssocID="{43E080D7-1E5D-489B-A0A6-F10365AEF26B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F3FD1640-EE65-4DCA-8A4F-5A99ED841E1D}" type="pres">
      <dgm:prSet presAssocID="{EC4C953E-9CAE-4A9B-ABCD-E91AA9ADA12A}" presName="node" presStyleLbl="node1" presStyleIdx="2" presStyleCnt="3" custScaleX="93808" custScaleY="662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E13EE4E-BACC-43F8-821E-5BA45FDBF1B5}" type="presOf" srcId="{EC4C953E-9CAE-4A9B-ABCD-E91AA9ADA12A}" destId="{F3FD1640-EE65-4DCA-8A4F-5A99ED841E1D}" srcOrd="0" destOrd="0" presId="urn:microsoft.com/office/officeart/2005/8/layout/radial1"/>
    <dgm:cxn modelId="{315FBD56-B4F6-44C6-AF13-1719BEC94D16}" type="presOf" srcId="{456EA222-0322-4CDD-8411-5EA86E89FAFD}" destId="{3F73FA7B-ED06-4864-BEAF-04593516AB3E}" srcOrd="1" destOrd="0" presId="urn:microsoft.com/office/officeart/2005/8/layout/radial1"/>
    <dgm:cxn modelId="{D976D64C-13D7-47A0-A496-9233090D00AE}" type="presOf" srcId="{456EA222-0322-4CDD-8411-5EA86E89FAFD}" destId="{5495456A-DF3F-45CC-8D42-5C666AD9BB80}" srcOrd="0" destOrd="0" presId="urn:microsoft.com/office/officeart/2005/8/layout/radial1"/>
    <dgm:cxn modelId="{DCDA2FF3-7723-4F89-BBF2-080BBAE77A7B}" type="presOf" srcId="{8DA9A91D-6CD0-49C2-B0F7-41BB335D1788}" destId="{C8D4192D-944A-436A-BF7A-237611767C60}" srcOrd="0" destOrd="0" presId="urn:microsoft.com/office/officeart/2005/8/layout/radial1"/>
    <dgm:cxn modelId="{36BB802E-70C6-4E29-9A79-5AB1DADAF38A}" srcId="{D7081195-2BBA-4B3E-9494-D2667C180C13}" destId="{74E803BE-D2D0-4B0F-ADF7-734D08EF922D}" srcOrd="0" destOrd="0" parTransId="{456EA222-0322-4CDD-8411-5EA86E89FAFD}" sibTransId="{73A28748-184E-4F44-A4C0-A1131FF4D2AC}"/>
    <dgm:cxn modelId="{F653DEA3-6DE8-491A-8C8E-1A6A5F668758}" srcId="{F1D0B551-9288-45D9-B926-A2CE4DED22E5}" destId="{D7081195-2BBA-4B3E-9494-D2667C180C13}" srcOrd="0" destOrd="0" parTransId="{B39DF8EB-9461-40A1-93B7-E1AC737E6F04}" sibTransId="{02C1C687-AEBA-4085-BD58-B98EB4646CD5}"/>
    <dgm:cxn modelId="{0121921B-0A9F-4E8B-B9FC-792F820DDB15}" type="presOf" srcId="{CAA0C9AE-202A-49E2-ACDB-BE7CC3599451}" destId="{1D8B823F-137B-469C-A972-85B2152DB1A7}" srcOrd="1" destOrd="0" presId="urn:microsoft.com/office/officeart/2005/8/layout/radial1"/>
    <dgm:cxn modelId="{1C64E452-1937-4864-85CA-45899D9F6938}" type="presOf" srcId="{74E803BE-D2D0-4B0F-ADF7-734D08EF922D}" destId="{FA012BD0-DD22-46D7-9838-E262B9A95544}" srcOrd="0" destOrd="0" presId="urn:microsoft.com/office/officeart/2005/8/layout/radial1"/>
    <dgm:cxn modelId="{9240CE30-C258-402E-9CFF-68DC5F2A24C1}" type="presOf" srcId="{D7081195-2BBA-4B3E-9494-D2667C180C13}" destId="{6AD6C1BB-38A4-4029-BF30-F48430BADA82}" srcOrd="0" destOrd="0" presId="urn:microsoft.com/office/officeart/2005/8/layout/radial1"/>
    <dgm:cxn modelId="{86D17DFD-0B61-4CB2-B3D4-68500807B881}" srcId="{D7081195-2BBA-4B3E-9494-D2667C180C13}" destId="{8DA9A91D-6CD0-49C2-B0F7-41BB335D1788}" srcOrd="1" destOrd="0" parTransId="{CAA0C9AE-202A-49E2-ACDB-BE7CC3599451}" sibTransId="{C3DB031D-CA04-44B7-9D04-364C9467C02F}"/>
    <dgm:cxn modelId="{FDA8788C-D698-4E38-870E-EBE3E1FEB315}" srcId="{D7081195-2BBA-4B3E-9494-D2667C180C13}" destId="{EC4C953E-9CAE-4A9B-ABCD-E91AA9ADA12A}" srcOrd="2" destOrd="0" parTransId="{43E080D7-1E5D-489B-A0A6-F10365AEF26B}" sibTransId="{2666DFFF-D6FD-4191-B96F-B54BC1FD8202}"/>
    <dgm:cxn modelId="{A1269381-B00B-4493-8DE2-9E7067325196}" type="presOf" srcId="{F1D0B551-9288-45D9-B926-A2CE4DED22E5}" destId="{59801DA8-BDAF-4AD9-A0B7-1FE12A9A4A6F}" srcOrd="0" destOrd="0" presId="urn:microsoft.com/office/officeart/2005/8/layout/radial1"/>
    <dgm:cxn modelId="{2A1FBD81-735E-4486-AFCA-1C1DCA3C6855}" type="presOf" srcId="{CAA0C9AE-202A-49E2-ACDB-BE7CC3599451}" destId="{9E647C03-C763-45B2-9168-969017723F41}" srcOrd="0" destOrd="0" presId="urn:microsoft.com/office/officeart/2005/8/layout/radial1"/>
    <dgm:cxn modelId="{BEE59BFB-32DB-45F7-AA80-7A8DC69B4AB3}" type="presOf" srcId="{43E080D7-1E5D-489B-A0A6-F10365AEF26B}" destId="{7D66E8B0-423A-46A5-A7A9-658C1EECD03D}" srcOrd="0" destOrd="0" presId="urn:microsoft.com/office/officeart/2005/8/layout/radial1"/>
    <dgm:cxn modelId="{3F591FE8-DFE9-4E78-ADE9-80CC57681B77}" type="presOf" srcId="{43E080D7-1E5D-489B-A0A6-F10365AEF26B}" destId="{A86C521C-CA4F-457F-9BFF-29A00D5D3B99}" srcOrd="1" destOrd="0" presId="urn:microsoft.com/office/officeart/2005/8/layout/radial1"/>
    <dgm:cxn modelId="{FF530C76-4C74-4872-9C47-0F4F5527F2F9}" type="presParOf" srcId="{59801DA8-BDAF-4AD9-A0B7-1FE12A9A4A6F}" destId="{6AD6C1BB-38A4-4029-BF30-F48430BADA82}" srcOrd="0" destOrd="0" presId="urn:microsoft.com/office/officeart/2005/8/layout/radial1"/>
    <dgm:cxn modelId="{760812D7-A160-4F19-A81C-1975E65FC358}" type="presParOf" srcId="{59801DA8-BDAF-4AD9-A0B7-1FE12A9A4A6F}" destId="{5495456A-DF3F-45CC-8D42-5C666AD9BB80}" srcOrd="1" destOrd="0" presId="urn:microsoft.com/office/officeart/2005/8/layout/radial1"/>
    <dgm:cxn modelId="{01048B79-41C2-4300-B1F1-AE3A6192AABA}" type="presParOf" srcId="{5495456A-DF3F-45CC-8D42-5C666AD9BB80}" destId="{3F73FA7B-ED06-4864-BEAF-04593516AB3E}" srcOrd="0" destOrd="0" presId="urn:microsoft.com/office/officeart/2005/8/layout/radial1"/>
    <dgm:cxn modelId="{2C42DC78-9908-454B-9E6D-588E16C5BBDA}" type="presParOf" srcId="{59801DA8-BDAF-4AD9-A0B7-1FE12A9A4A6F}" destId="{FA012BD0-DD22-46D7-9838-E262B9A95544}" srcOrd="2" destOrd="0" presId="urn:microsoft.com/office/officeart/2005/8/layout/radial1"/>
    <dgm:cxn modelId="{AC45F7F3-9553-44BE-A6FB-2AAA6DEF136A}" type="presParOf" srcId="{59801DA8-BDAF-4AD9-A0B7-1FE12A9A4A6F}" destId="{9E647C03-C763-45B2-9168-969017723F41}" srcOrd="3" destOrd="0" presId="urn:microsoft.com/office/officeart/2005/8/layout/radial1"/>
    <dgm:cxn modelId="{A50F3B6C-D620-4874-9C81-3BCB70213183}" type="presParOf" srcId="{9E647C03-C763-45B2-9168-969017723F41}" destId="{1D8B823F-137B-469C-A972-85B2152DB1A7}" srcOrd="0" destOrd="0" presId="urn:microsoft.com/office/officeart/2005/8/layout/radial1"/>
    <dgm:cxn modelId="{7B045959-3693-4EFA-9389-F0A4CD94C492}" type="presParOf" srcId="{59801DA8-BDAF-4AD9-A0B7-1FE12A9A4A6F}" destId="{C8D4192D-944A-436A-BF7A-237611767C60}" srcOrd="4" destOrd="0" presId="urn:microsoft.com/office/officeart/2005/8/layout/radial1"/>
    <dgm:cxn modelId="{E5CF8EE1-9654-485B-81F5-785A4A18C16C}" type="presParOf" srcId="{59801DA8-BDAF-4AD9-A0B7-1FE12A9A4A6F}" destId="{7D66E8B0-423A-46A5-A7A9-658C1EECD03D}" srcOrd="5" destOrd="0" presId="urn:microsoft.com/office/officeart/2005/8/layout/radial1"/>
    <dgm:cxn modelId="{A41B5C92-83E7-441F-826E-584028E7D10F}" type="presParOf" srcId="{7D66E8B0-423A-46A5-A7A9-658C1EECD03D}" destId="{A86C521C-CA4F-457F-9BFF-29A00D5D3B99}" srcOrd="0" destOrd="0" presId="urn:microsoft.com/office/officeart/2005/8/layout/radial1"/>
    <dgm:cxn modelId="{35C931BD-B5FD-4C3F-8D4C-AED76602D827}" type="presParOf" srcId="{59801DA8-BDAF-4AD9-A0B7-1FE12A9A4A6F}" destId="{F3FD1640-EE65-4DCA-8A4F-5A99ED841E1D}" srcOrd="6" destOrd="0" presId="urn:microsoft.com/office/officeart/2005/8/layout/radial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487D4AC3-AD72-4993-9234-020717A6FAF4}" type="datetimeFigureOut">
              <a:rPr lang="zh-CN" altLang="en-US"/>
              <a:pPr>
                <a:defRPr/>
              </a:pPr>
              <a:t>2016/3/2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DDA363C2-9728-426A-A038-B506510537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“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</a:t>
            </a:r>
            <a:r>
              <a:rPr lang="zh-CN" altLang="en-US" dirty="0" smtClean="0"/>
              <a:t>”把⽂件添加进去，实际上就是把⽂件修改添加到暂存区；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“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</a:t>
            </a:r>
            <a:r>
              <a:rPr lang="zh-CN" altLang="en-US" dirty="0" smtClean="0"/>
              <a:t>”提交更改，实际上就是把暂存区的所有内容提交到当前分⽀。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第⼀次修改 </a:t>
            </a:r>
            <a:r>
              <a:rPr lang="en-US" altLang="zh-CN" dirty="0" smtClean="0"/>
              <a:t>-&gt;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 -&gt; </a:t>
            </a:r>
            <a:r>
              <a:rPr lang="zh-CN" altLang="en-US" dirty="0" smtClean="0"/>
              <a:t>第⼆次修改 </a:t>
            </a:r>
            <a:r>
              <a:rPr lang="en-US" altLang="zh-CN" dirty="0" smtClean="0"/>
              <a:t>-&gt;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</a:t>
            </a:r>
            <a:br>
              <a:rPr lang="en-US" altLang="zh-CN" dirty="0" smtClean="0"/>
            </a:br>
            <a:r>
              <a:rPr lang="en-US" altLang="zh-CN" dirty="0" err="1" smtClean="0"/>
              <a:t>Git</a:t>
            </a:r>
            <a:r>
              <a:rPr lang="zh-CN" altLang="en-US" dirty="0" smtClean="0"/>
              <a:t>管理的是修改，当你⽤“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</a:t>
            </a:r>
            <a:r>
              <a:rPr lang="zh-CN" altLang="en-US" dirty="0" smtClean="0"/>
              <a:t>”命令后，在⼯作区的第⼀次修改被放⼊暂存区，准备提交，但是，在⼯作区的第⼆次修改并没有放⼊暂存区，所以，“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</a:t>
            </a:r>
            <a:r>
              <a:rPr lang="zh-CN" altLang="en-US" dirty="0" smtClean="0"/>
              <a:t>”只负责把暂存区的修改提交了，也就是第⼀次的修改被提交了，第⼆次的修改不会被提交。</a:t>
            </a:r>
            <a:endParaRPr lang="en-US" altLang="zh-CN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/>
              <a:t>撤销修改</a:t>
            </a:r>
            <a:br>
              <a:rPr lang="zh-CN" altLang="en-US" dirty="0" smtClean="0"/>
            </a:br>
            <a:r>
              <a:rPr lang="en-US" altLang="zh-CN" dirty="0" smtClean="0"/>
              <a:t>$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checkout -- readme.txt</a:t>
            </a:r>
            <a:br>
              <a:rPr lang="en-US" altLang="zh-CN" dirty="0" smtClean="0"/>
            </a:br>
            <a:r>
              <a:rPr lang="zh-CN" altLang="en-US" dirty="0" smtClean="0"/>
              <a:t>命令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checkout -- readme.txt</a:t>
            </a:r>
            <a:r>
              <a:rPr lang="zh-CN" altLang="en-US" dirty="0" smtClean="0"/>
              <a:t>意思就是，把</a:t>
            </a:r>
            <a:r>
              <a:rPr lang="en-US" altLang="zh-CN" dirty="0" smtClean="0"/>
              <a:t>readme.txt⽂</a:t>
            </a:r>
            <a:r>
              <a:rPr lang="zh-CN" altLang="en-US" dirty="0" smtClean="0"/>
              <a:t>件在⼯作区的修改全部撤销，这</a:t>
            </a:r>
            <a:br>
              <a:rPr lang="zh-CN" altLang="en-US" dirty="0" smtClean="0"/>
            </a:br>
            <a:r>
              <a:rPr lang="zh-CN" altLang="en-US" dirty="0" smtClean="0"/>
              <a:t>⾥有两种情况：</a:t>
            </a:r>
            <a:br>
              <a:rPr lang="zh-CN" altLang="en-US" dirty="0" smtClean="0"/>
            </a:br>
            <a:r>
              <a:rPr lang="en-US" altLang="zh-CN" dirty="0" smtClean="0"/>
              <a:t>    </a:t>
            </a:r>
            <a:r>
              <a:rPr lang="zh-CN" altLang="en-US" dirty="0" smtClean="0"/>
              <a:t>⼀种是</a:t>
            </a:r>
            <a:r>
              <a:rPr lang="en-US" altLang="zh-CN" dirty="0" smtClean="0"/>
              <a:t>readme.txt⾃</a:t>
            </a:r>
            <a:r>
              <a:rPr lang="zh-CN" altLang="en-US" dirty="0" smtClean="0"/>
              <a:t>修改后还没有被放到暂存区，现在，撤销修改就回到和版本库⼀模⼀样的状态；</a:t>
            </a:r>
            <a:br>
              <a:rPr lang="zh-CN" altLang="en-US" dirty="0" smtClean="0"/>
            </a:br>
            <a:r>
              <a:rPr lang="en-US" altLang="zh-CN" dirty="0" smtClean="0"/>
              <a:t>    </a:t>
            </a:r>
            <a:r>
              <a:rPr lang="zh-CN" altLang="en-US" dirty="0" smtClean="0"/>
              <a:t>⼀种是</a:t>
            </a:r>
            <a:r>
              <a:rPr lang="en-US" altLang="zh-CN" dirty="0" smtClean="0"/>
              <a:t>readme.txt</a:t>
            </a:r>
            <a:r>
              <a:rPr lang="zh-CN" altLang="en-US" dirty="0" smtClean="0"/>
              <a:t>已经添加到暂存区后，⼜作了修改，现在，撤销修改就回到添加到暂存区后的状态。</a:t>
            </a:r>
            <a:br>
              <a:rPr lang="zh-CN" altLang="en-US" dirty="0" smtClean="0"/>
            </a:br>
            <a:r>
              <a:rPr lang="zh-CN" altLang="en-US" dirty="0" smtClean="0"/>
              <a:t>总之，就是让这个⽂件回到最近⼀次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</a:t>
            </a:r>
            <a:r>
              <a:rPr lang="zh-CN" altLang="en-US" dirty="0" smtClean="0"/>
              <a:t>或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</a:t>
            </a:r>
            <a:r>
              <a:rPr lang="zh-CN" altLang="en-US" dirty="0" smtClean="0"/>
              <a:t>时的状态。</a:t>
            </a:r>
            <a:br>
              <a:rPr lang="zh-CN" altLang="en-US" dirty="0" smtClean="0"/>
            </a:br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reset HEAD readme.txt</a:t>
            </a:r>
            <a:br>
              <a:rPr lang="en-US" dirty="0" smtClean="0"/>
            </a:br>
            <a:r>
              <a:rPr lang="en-US" dirty="0" err="1" smtClean="0"/>
              <a:t>Unstaged</a:t>
            </a:r>
            <a:r>
              <a:rPr lang="en-US" dirty="0" smtClean="0"/>
              <a:t> changes after reset:</a:t>
            </a:r>
            <a:br>
              <a:rPr lang="en-US" dirty="0" smtClean="0"/>
            </a:br>
            <a:r>
              <a:rPr lang="en-US" dirty="0" smtClean="0"/>
              <a:t>M readme.txt</a:t>
            </a:r>
            <a:br>
              <a:rPr lang="en-US" dirty="0" smtClean="0"/>
            </a:br>
            <a:r>
              <a:rPr lang="en-US" dirty="0" err="1" smtClean="0"/>
              <a:t>git</a:t>
            </a:r>
            <a:r>
              <a:rPr lang="en-US" dirty="0" smtClean="0"/>
              <a:t> reset</a:t>
            </a:r>
            <a:r>
              <a:rPr lang="zh-CN" altLang="en-US" dirty="0" smtClean="0"/>
              <a:t>命令既可以回退版本，也可以把暂存区的修改回退到⼯作区。当我们⽤</a:t>
            </a:r>
            <a:r>
              <a:rPr lang="en-US" dirty="0" smtClean="0"/>
              <a:t>HEAD</a:t>
            </a:r>
            <a:r>
              <a:rPr lang="zh-CN" altLang="en-US" dirty="0" smtClean="0"/>
              <a:t>时，表⽰最新的版本。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1E6527E-8C5F-49B8-A8B8-791FDE7981AB}" type="slidenum">
              <a:rPr lang="zh-CN" altLang="en-US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55B05DB-1FE3-4A0F-A942-1CE21D9118D3}" type="slidenum">
              <a:rPr lang="zh-CN" altLang="en-US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A363C2-9728-426A-A038-B506510537A3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128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28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6DE943F-4471-4A14-8EEA-8E70C24513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3AE655-3C33-4786-980D-1774B02B9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4E954-7C86-4804-AD7C-07CB3CD4FB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8229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4000500"/>
            <a:ext cx="8229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6004B-9C4E-453F-89B5-876FBD0E4F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8229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4000500"/>
            <a:ext cx="8229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8616C4-414E-4084-AA19-6BD5C84063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19D2D-3777-47DC-8968-55AA08861A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0CC2AE-4006-476A-A1D3-4C302B4E6D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A19E79-63F7-4CB7-9197-A42FF4377F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5CEC88-76C5-47F8-9341-9613C7FADE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E9140-057F-44FD-B1DB-6F6D7A293C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F43EC9-D81E-489E-920A-19A5680328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CC2C0-F271-4AE9-8C4A-10A64E4BFB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D56EE-9CB6-4889-BAE3-25855D2D67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1A6DE-680F-474E-9AA7-D088813FF6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1934B5-37DB-421F-A271-DC52797798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 Black" pitchFamily="34" charset="0"/>
              </a:defRPr>
            </a:lvl1pPr>
          </a:lstStyle>
          <a:p>
            <a:pPr>
              <a:defRPr/>
            </a:pPr>
            <a:fld id="{D6606A16-EB1B-4800-9996-70B41D0DDC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7172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24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024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024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024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1025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>
                <a:solidFill>
                  <a:schemeClr val="hlink"/>
                </a:solidFill>
              </a:endParaRPr>
            </a:p>
          </p:txBody>
        </p:sp>
        <p:sp>
          <p:nvSpPr>
            <p:cNvPr id="1025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>
                <a:latin typeface="Times New Roman" pitchFamily="18" charset="0"/>
              </a:endParaRPr>
            </a:p>
          </p:txBody>
        </p:sp>
        <p:sp>
          <p:nvSpPr>
            <p:cNvPr id="1025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>
                <a:solidFill>
                  <a:schemeClr val="accent2"/>
                </a:solidFill>
              </a:endParaRPr>
            </a:p>
          </p:txBody>
        </p:sp>
        <p:sp>
          <p:nvSpPr>
            <p:cNvPr id="1025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>
                <a:solidFill>
                  <a:schemeClr val="accent2"/>
                </a:solidFill>
              </a:endParaRPr>
            </a:p>
          </p:txBody>
        </p:sp>
      </p:grpSp>
      <p:sp>
        <p:nvSpPr>
          <p:cNvPr id="717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4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56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6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youremail@example.com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lab.com:%3caccoun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git@github.com:%3caccoun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it-for-windows/git/" TargetMode="External"/><Relationship Id="rId4" Type="http://schemas.openxmlformats.org/officeDocument/2006/relationships/hyperlink" Target="https://www.sourcetreeapp.com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schina.net/translate/a-successful-git-branching-model" TargetMode="Externa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for-windows/git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itup.co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altLang="zh-CN" b="1" dirty="0" smtClean="0">
                <a:solidFill>
                  <a:srgbClr val="E6E6FF"/>
                </a:solidFill>
              </a:rPr>
              <a:t>Git</a:t>
            </a:r>
            <a:r>
              <a:rPr lang="zh-CN" altLang="en-US" b="1" smtClean="0">
                <a:solidFill>
                  <a:srgbClr val="E6E6FF"/>
                </a:solidFill>
              </a:rPr>
              <a:t>介绍与交流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844" y="4267200"/>
            <a:ext cx="8848756" cy="1752600"/>
          </a:xfrm>
        </p:spPr>
        <p:txBody>
          <a:bodyPr/>
          <a:lstStyle/>
          <a:p>
            <a:pPr algn="ctr" eaLnBrk="1" hangingPunct="1"/>
            <a:r>
              <a:rPr lang="zh-CN" altLang="en-US" dirty="0" smtClean="0"/>
              <a:t>陈  宣</a:t>
            </a:r>
            <a:endParaRPr lang="en-GB" altLang="zh-CN" dirty="0" smtClean="0"/>
          </a:p>
          <a:p>
            <a:pPr algn="ctr" eaLnBrk="1" hangingPunct="1"/>
            <a:r>
              <a:rPr lang="en-GB" altLang="zh-CN" dirty="0" smtClean="0"/>
              <a:t>2016-02-23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版本库</a:t>
            </a:r>
            <a:r>
              <a:rPr lang="en-US" altLang="zh-CN" smtClean="0"/>
              <a:t>—</a:t>
            </a:r>
            <a:r>
              <a:rPr lang="zh-CN" altLang="en-US" smtClean="0"/>
              <a:t>创建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xfrm>
            <a:off x="457200" y="1981200"/>
            <a:ext cx="8115300" cy="38862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选择⼀个合适的地方，创建⼀个空目录：</a:t>
            </a:r>
            <a:endParaRPr lang="en-US" altLang="zh-CN" dirty="0" smtClean="0"/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i="1" dirty="0" smtClean="0"/>
              <a:t>$ </a:t>
            </a:r>
            <a:r>
              <a:rPr lang="en-US" altLang="zh-CN" i="1" dirty="0" err="1" smtClean="0"/>
              <a:t>mkdir</a:t>
            </a:r>
            <a:r>
              <a:rPr lang="en-US" altLang="zh-CN" i="1" dirty="0" smtClean="0"/>
              <a:t> </a:t>
            </a:r>
            <a:r>
              <a:rPr lang="en-US" altLang="zh-CN" i="1" dirty="0" err="1" smtClean="0"/>
              <a:t>git</a:t>
            </a:r>
            <a:r>
              <a:rPr lang="en-US" altLang="zh-CN" i="1" dirty="0" smtClean="0"/>
              <a:t>-training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i="1" dirty="0" smtClean="0"/>
              <a:t>$ </a:t>
            </a:r>
            <a:r>
              <a:rPr lang="en-US" altLang="zh-CN" i="1" dirty="0" err="1" smtClean="0"/>
              <a:t>cd</a:t>
            </a:r>
            <a:r>
              <a:rPr lang="en-US" altLang="zh-CN" i="1" dirty="0" smtClean="0"/>
              <a:t> </a:t>
            </a:r>
            <a:r>
              <a:rPr lang="en-US" altLang="zh-CN" i="1" dirty="0" err="1" smtClean="0"/>
              <a:t>git</a:t>
            </a:r>
            <a:r>
              <a:rPr lang="en-US" altLang="zh-CN" i="1" dirty="0" smtClean="0"/>
              <a:t>-training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i="1" dirty="0" smtClean="0"/>
              <a:t>$ </a:t>
            </a:r>
            <a:r>
              <a:rPr lang="en-US" altLang="zh-CN" i="1" dirty="0" err="1" smtClean="0"/>
              <a:t>pwd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i="1" dirty="0" smtClean="0"/>
              <a:t>/</a:t>
            </a:r>
            <a:r>
              <a:rPr lang="en-US" altLang="zh-CN" i="1" dirty="0" err="1" smtClean="0"/>
              <a:t>prjs</a:t>
            </a:r>
            <a:r>
              <a:rPr lang="en-US" altLang="zh-CN" i="1" dirty="0" smtClean="0"/>
              <a:t>/</a:t>
            </a:r>
            <a:r>
              <a:rPr lang="en-US" altLang="zh-CN" i="1" dirty="0" err="1" smtClean="0"/>
              <a:t>git</a:t>
            </a:r>
            <a:r>
              <a:rPr lang="en-US" altLang="zh-CN" i="1" dirty="0" smtClean="0"/>
              <a:t>-training</a:t>
            </a:r>
          </a:p>
          <a:p>
            <a:pPr eaLnBrk="1" hangingPunct="1"/>
            <a:r>
              <a:rPr lang="zh-CN" altLang="en-US" dirty="0" smtClean="0"/>
              <a:t>将目录变成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可以管理的仓库：</a:t>
            </a:r>
            <a:endParaRPr lang="en-US" altLang="zh-CN" dirty="0" smtClean="0"/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i="1" dirty="0" smtClean="0"/>
              <a:t>$ </a:t>
            </a:r>
            <a:r>
              <a:rPr lang="en-US" altLang="zh-CN" i="1" dirty="0" err="1" smtClean="0"/>
              <a:t>git</a:t>
            </a:r>
            <a:r>
              <a:rPr lang="en-US" altLang="zh-CN" i="1" dirty="0" smtClean="0"/>
              <a:t> init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CN" sz="2400" i="1" dirty="0" smtClean="0"/>
              <a:t>Initialized empty </a:t>
            </a:r>
            <a:r>
              <a:rPr lang="en-US" altLang="zh-CN" sz="2400" i="1" dirty="0" err="1" smtClean="0"/>
              <a:t>Git</a:t>
            </a:r>
            <a:r>
              <a:rPr lang="en-US" altLang="zh-CN" sz="2400" i="1" dirty="0" smtClean="0"/>
              <a:t> repository in /</a:t>
            </a:r>
            <a:r>
              <a:rPr lang="en-US" altLang="zh-CN" sz="2400" i="1" dirty="0" err="1" smtClean="0"/>
              <a:t>prjs</a:t>
            </a:r>
            <a:r>
              <a:rPr lang="en-US" altLang="zh-CN" sz="2400" i="1" dirty="0" smtClean="0"/>
              <a:t>/</a:t>
            </a:r>
            <a:r>
              <a:rPr lang="en-US" altLang="zh-CN" sz="2400" i="1" dirty="0" err="1" smtClean="0"/>
              <a:t>git</a:t>
            </a:r>
            <a:r>
              <a:rPr lang="en-US" altLang="zh-CN" sz="2400" i="1" dirty="0" smtClean="0"/>
              <a:t>-training/.</a:t>
            </a:r>
            <a:r>
              <a:rPr lang="en-US" altLang="zh-CN" sz="2400" i="1" dirty="0" err="1" smtClean="0"/>
              <a:t>git</a:t>
            </a:r>
            <a:r>
              <a:rPr lang="en-US" altLang="zh-CN" sz="2400" i="1" dirty="0" smtClean="0"/>
              <a:t>/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en-US" altLang="zh-CN" sz="2400" dirty="0" smtClean="0"/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版本库</a:t>
            </a:r>
            <a:r>
              <a:rPr lang="en-US" altLang="zh-CN" smtClean="0"/>
              <a:t>—.git</a:t>
            </a:r>
            <a:r>
              <a:rPr lang="zh-CN" altLang="en-US" smtClean="0"/>
              <a:t>目录</a:t>
            </a:r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.git</a:t>
            </a:r>
            <a:r>
              <a:rPr lang="zh-CN" altLang="en-US" smtClean="0"/>
              <a:t>目录内容</a:t>
            </a:r>
            <a:endParaRPr lang="en-US" altLang="zh-TW" smtClean="0"/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400" smtClean="0"/>
              <a:t>|-- HEAD       # </a:t>
            </a:r>
            <a:r>
              <a:rPr lang="zh-TW" altLang="en-US" sz="2400" smtClean="0"/>
              <a:t>这个</a:t>
            </a:r>
            <a:r>
              <a:rPr lang="en-US" altLang="zh-TW" sz="2400" smtClean="0"/>
              <a:t>git</a:t>
            </a:r>
            <a:r>
              <a:rPr lang="zh-TW" altLang="en-US" sz="2400" smtClean="0"/>
              <a:t>项目当前处在哪个分支里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400" smtClean="0"/>
              <a:t>|-- config       # </a:t>
            </a:r>
            <a:r>
              <a:rPr lang="zh-TW" altLang="en-US" sz="2400" smtClean="0"/>
              <a:t>项目的配置信息，</a:t>
            </a:r>
            <a:r>
              <a:rPr lang="en-US" altLang="zh-TW" sz="2400" smtClean="0"/>
              <a:t>git config</a:t>
            </a:r>
            <a:r>
              <a:rPr lang="zh-TW" altLang="en-US" sz="2400" smtClean="0"/>
              <a:t>命令会改动它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400" smtClean="0"/>
              <a:t>|-- description  # </a:t>
            </a:r>
            <a:r>
              <a:rPr lang="zh-TW" altLang="en-US" sz="2400" smtClean="0"/>
              <a:t>项目的描述信息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400" smtClean="0"/>
              <a:t>|-- hooks/       # </a:t>
            </a:r>
            <a:r>
              <a:rPr lang="zh-TW" altLang="en-US" sz="2400" smtClean="0"/>
              <a:t>系统默认钩子脚本目录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400" smtClean="0"/>
              <a:t>|-- index        # </a:t>
            </a:r>
            <a:r>
              <a:rPr lang="zh-TW" altLang="en-US" sz="2400" smtClean="0"/>
              <a:t>索引文件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400" smtClean="0"/>
              <a:t>|-- logs/        # </a:t>
            </a:r>
            <a:r>
              <a:rPr lang="zh-TW" altLang="en-US" sz="2400" smtClean="0"/>
              <a:t>各个</a:t>
            </a:r>
            <a:r>
              <a:rPr lang="en-US" altLang="zh-TW" sz="2400" smtClean="0"/>
              <a:t>refs</a:t>
            </a:r>
            <a:r>
              <a:rPr lang="zh-TW" altLang="en-US" sz="2400" smtClean="0"/>
              <a:t>的历史信息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400" smtClean="0"/>
              <a:t>|-- objects/   # Git</a:t>
            </a:r>
            <a:r>
              <a:rPr lang="zh-TW" altLang="en-US" sz="2400" smtClean="0"/>
              <a:t>本地仓库的所有对象</a:t>
            </a:r>
            <a:endParaRPr lang="en-US" altLang="zh-TW" sz="2400" smtClean="0"/>
          </a:p>
          <a:p>
            <a:pPr lvl="1" eaLnBrk="1" hangingPunct="1">
              <a:buFont typeface="Wingdings" pitchFamily="2" charset="2"/>
              <a:buNone/>
            </a:pPr>
            <a:r>
              <a:rPr lang="en-US" altLang="zh-TW" sz="2400" smtClean="0"/>
              <a:t>`-- refs/        # </a:t>
            </a:r>
            <a:r>
              <a:rPr lang="zh-TW" altLang="en-US" sz="2400" smtClean="0"/>
              <a:t>标识你项目里的每个分支指向了哪个提交</a:t>
            </a:r>
            <a:r>
              <a:rPr lang="zh-CN" altLang="en-US" sz="2400" smtClean="0"/>
              <a:t>。</a:t>
            </a:r>
          </a:p>
          <a:p>
            <a:pPr eaLnBrk="1" hangingPunct="1"/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内容占位符 29"/>
          <p:cNvGraphicFramePr>
            <a:graphicFrameLocks noGrp="1"/>
          </p:cNvGraphicFramePr>
          <p:nvPr>
            <p:ph idx="1"/>
          </p:nvPr>
        </p:nvGraphicFramePr>
        <p:xfrm>
          <a:off x="457200" y="1928802"/>
          <a:ext cx="8229600" cy="3938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45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版本库</a:t>
            </a:r>
            <a:r>
              <a:rPr lang="en-US" altLang="zh-CN" smtClean="0"/>
              <a:t>—</a:t>
            </a:r>
            <a:r>
              <a:rPr lang="zh-CN" altLang="en-US" smtClean="0"/>
              <a:t>文件的三种状态</a:t>
            </a:r>
          </a:p>
        </p:txBody>
      </p:sp>
      <p:sp>
        <p:nvSpPr>
          <p:cNvPr id="34" name="云形标注 33"/>
          <p:cNvSpPr/>
          <p:nvPr/>
        </p:nvSpPr>
        <p:spPr>
          <a:xfrm>
            <a:off x="6072188" y="1785938"/>
            <a:ext cx="2214562" cy="1285875"/>
          </a:xfrm>
          <a:prstGeom prst="cloudCallout">
            <a:avLst>
              <a:gd name="adj1" fmla="val -82547"/>
              <a:gd name="adj2" fmla="val 561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i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已被安全地保存到本地数据库中</a:t>
            </a:r>
          </a:p>
        </p:txBody>
      </p:sp>
      <p:sp>
        <p:nvSpPr>
          <p:cNvPr id="35" name="云形标注 34"/>
          <p:cNvSpPr/>
          <p:nvPr/>
        </p:nvSpPr>
        <p:spPr>
          <a:xfrm>
            <a:off x="428625" y="2857500"/>
            <a:ext cx="2643188" cy="1428750"/>
          </a:xfrm>
          <a:prstGeom prst="cloudCallout">
            <a:avLst>
              <a:gd name="adj1" fmla="val 32479"/>
              <a:gd name="adj2" fmla="val 9023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i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把已修改的文件放在下次提交时要保存的清单中</a:t>
            </a:r>
          </a:p>
        </p:txBody>
      </p:sp>
      <p:sp>
        <p:nvSpPr>
          <p:cNvPr id="36" name="云形标注 35"/>
          <p:cNvSpPr/>
          <p:nvPr/>
        </p:nvSpPr>
        <p:spPr>
          <a:xfrm>
            <a:off x="6500813" y="3714750"/>
            <a:ext cx="2214562" cy="1285875"/>
          </a:xfrm>
          <a:prstGeom prst="cloudCallout">
            <a:avLst>
              <a:gd name="adj1" fmla="val -41257"/>
              <a:gd name="adj2" fmla="val 607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i="1" dirty="0">
                <a:solidFill>
                  <a:schemeClr val="tx1"/>
                </a:solidFill>
                <a:latin typeface="楷体" pitchFamily="49" charset="-122"/>
                <a:ea typeface="楷体" pitchFamily="49" charset="-122"/>
              </a:rPr>
              <a:t>修改了某个文件，但还没有保存</a:t>
            </a:r>
          </a:p>
          <a:p>
            <a:pPr algn="ctr">
              <a:defRPr/>
            </a:pPr>
            <a:endParaRPr lang="zh-CN" altLang="en-US" i="1" dirty="0">
              <a:solidFill>
                <a:schemeClr val="tx1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版本库</a:t>
            </a:r>
            <a:r>
              <a:rPr lang="en-US" altLang="zh-CN" smtClean="0"/>
              <a:t>—</a:t>
            </a:r>
            <a:r>
              <a:rPr lang="zh-CN" altLang="en-US" smtClean="0"/>
              <a:t>文件状态周期图</a:t>
            </a:r>
          </a:p>
        </p:txBody>
      </p:sp>
      <p:pic>
        <p:nvPicPr>
          <p:cNvPr id="20483" name="图片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85875" y="2000250"/>
            <a:ext cx="6572250" cy="41671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内容占位符 7" descr="git工作区.pn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643063" y="1928813"/>
            <a:ext cx="5629275" cy="2733675"/>
          </a:xfrm>
        </p:spPr>
      </p:pic>
      <p:sp>
        <p:nvSpPr>
          <p:cNvPr id="2150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版本库、工作区和暂存区</a:t>
            </a:r>
          </a:p>
        </p:txBody>
      </p:sp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928688" y="4929188"/>
            <a:ext cx="785812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 dirty="0"/>
              <a:t>工作区：</a:t>
            </a:r>
            <a:r>
              <a:rPr lang="zh-CN" altLang="en-US" sz="2000" dirty="0"/>
              <a:t>就是你在电脑中能看到的目录</a:t>
            </a:r>
            <a:endParaRPr lang="en-US" altLang="zh-CN" sz="2000" dirty="0"/>
          </a:p>
          <a:p>
            <a:r>
              <a:rPr lang="zh-CN" altLang="en-US" sz="2000" b="1" dirty="0"/>
              <a:t>版本库：</a:t>
            </a:r>
            <a:r>
              <a:rPr lang="zh-CN" altLang="en-US" sz="2000" dirty="0"/>
              <a:t>工作区中一个隐藏的目录“</a:t>
            </a:r>
            <a:r>
              <a:rPr lang="en-US" altLang="zh-CN" sz="2000" dirty="0"/>
              <a:t>.</a:t>
            </a:r>
            <a:r>
              <a:rPr lang="en-US" altLang="zh-CN" sz="2000" dirty="0" err="1"/>
              <a:t>git</a:t>
            </a:r>
            <a:r>
              <a:rPr lang="zh-CN" altLang="en-US" sz="2000" dirty="0"/>
              <a:t>”</a:t>
            </a:r>
            <a:endParaRPr lang="en-US" altLang="zh-CN" sz="2000" dirty="0"/>
          </a:p>
          <a:p>
            <a:r>
              <a:rPr lang="zh-CN" altLang="en-US" sz="2000" b="1" dirty="0"/>
              <a:t>暂存区：</a:t>
            </a:r>
            <a:r>
              <a:rPr lang="zh-CN" altLang="en-US" sz="2000" dirty="0"/>
              <a:t>英文叫</a:t>
            </a:r>
            <a:r>
              <a:rPr lang="en-US" altLang="zh-CN" sz="2000" dirty="0"/>
              <a:t>stage, </a:t>
            </a:r>
            <a:r>
              <a:rPr lang="zh-CN" altLang="en-US" sz="2000" dirty="0"/>
              <a:t>或</a:t>
            </a:r>
            <a:r>
              <a:rPr lang="en-US" altLang="zh-CN" sz="2000" dirty="0"/>
              <a:t>index</a:t>
            </a:r>
            <a:r>
              <a:rPr lang="en-US" sz="2000" dirty="0"/>
              <a:t>。</a:t>
            </a:r>
            <a:r>
              <a:rPr lang="zh-CN" altLang="en-US" sz="2000" dirty="0"/>
              <a:t>在版本库</a:t>
            </a:r>
            <a:r>
              <a:rPr lang="en-US" altLang="zh-CN" sz="2000" dirty="0"/>
              <a:t>.</a:t>
            </a:r>
            <a:r>
              <a:rPr lang="en-US" altLang="zh-CN" sz="2000" dirty="0" err="1" smtClean="0"/>
              <a:t>git</a:t>
            </a:r>
            <a:r>
              <a:rPr lang="zh-CN" altLang="en-US" sz="2000" dirty="0" smtClean="0"/>
              <a:t>目录</a:t>
            </a:r>
            <a:r>
              <a:rPr lang="zh-CN" altLang="en-US" sz="2000" dirty="0"/>
              <a:t>下，有</a:t>
            </a:r>
            <a:r>
              <a:rPr lang="en-US" altLang="zh-CN" sz="2000" dirty="0"/>
              <a:t>index</a:t>
            </a:r>
            <a:r>
              <a:rPr lang="zh-CN" altLang="en-US" sz="2000" dirty="0"/>
              <a:t>文件</a:t>
            </a:r>
            <a:endParaRPr lang="en-US" altLang="zh-CN" sz="2000" dirty="0"/>
          </a:p>
          <a:p>
            <a:r>
              <a:rPr lang="zh-CN" altLang="en-US" sz="2000" dirty="0"/>
              <a:t>另外，</a:t>
            </a:r>
            <a:r>
              <a:rPr lang="en-US" altLang="zh-CN" sz="2000" dirty="0" err="1"/>
              <a:t>Git</a:t>
            </a:r>
            <a:r>
              <a:rPr lang="zh-CN" altLang="en-US" sz="2000" dirty="0"/>
              <a:t>为</a:t>
            </a:r>
            <a:r>
              <a:rPr lang="zh-CN" altLang="en-US" sz="2000" dirty="0" smtClean="0"/>
              <a:t>我们自动</a:t>
            </a:r>
            <a:r>
              <a:rPr lang="zh-CN" altLang="en-US" sz="2000" dirty="0"/>
              <a:t>创建的</a:t>
            </a:r>
            <a:r>
              <a:rPr lang="zh-CN" altLang="en-US" sz="2000" dirty="0" smtClean="0"/>
              <a:t>第一个分支</a:t>
            </a:r>
            <a:r>
              <a:rPr lang="en-US" altLang="zh-CN" sz="2000" dirty="0" smtClean="0"/>
              <a:t>master</a:t>
            </a:r>
            <a:r>
              <a:rPr lang="zh-CN" altLang="en-US" sz="2000" dirty="0"/>
              <a:t>，以及指向</a:t>
            </a:r>
            <a:r>
              <a:rPr lang="en-US" altLang="zh-CN" sz="2000" dirty="0"/>
              <a:t>master</a:t>
            </a:r>
            <a:r>
              <a:rPr lang="zh-CN" altLang="en-US" sz="2000" dirty="0" smtClean="0"/>
              <a:t>的一个</a:t>
            </a:r>
            <a:r>
              <a:rPr lang="zh-CN" altLang="en-US" sz="2000" dirty="0"/>
              <a:t>指针叫</a:t>
            </a:r>
            <a:r>
              <a:rPr lang="en-US" altLang="zh-CN" sz="2000" dirty="0"/>
              <a:t>HEAD</a:t>
            </a:r>
            <a:r>
              <a:rPr lang="zh-CN" altLang="en-US" sz="2000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常用操作</a:t>
            </a:r>
            <a:r>
              <a:rPr lang="en-US" altLang="zh-CN" smtClean="0"/>
              <a:t>—</a:t>
            </a:r>
            <a:r>
              <a:rPr lang="zh-CN" altLang="en-US" smtClean="0"/>
              <a:t>加文件到</a:t>
            </a:r>
            <a:r>
              <a:rPr lang="en-US" altLang="zh-CN" smtClean="0"/>
              <a:t>Git</a:t>
            </a:r>
            <a:r>
              <a:rPr lang="zh-CN" altLang="en-US" smtClean="0"/>
              <a:t>仓库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用命令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add</a:t>
            </a:r>
            <a:r>
              <a:rPr lang="zh-CN" altLang="en-US" dirty="0" smtClean="0"/>
              <a:t>，把文件添加到仓库：</a:t>
            </a:r>
            <a:br>
              <a:rPr lang="zh-CN" altLang="en-US" dirty="0" smtClean="0"/>
            </a:br>
            <a:r>
              <a:rPr lang="en-US" altLang="zh-CN" sz="2400" i="1" dirty="0" smtClean="0"/>
              <a:t>$ </a:t>
            </a:r>
            <a:r>
              <a:rPr lang="en-US" altLang="zh-CN" sz="2400" i="1" dirty="0" err="1" smtClean="0"/>
              <a:t>git</a:t>
            </a:r>
            <a:r>
              <a:rPr lang="en-US" altLang="zh-CN" sz="2400" i="1" dirty="0" smtClean="0"/>
              <a:t> add readme.txt</a:t>
            </a:r>
          </a:p>
          <a:p>
            <a:pPr eaLnBrk="1" hangingPunct="1"/>
            <a:r>
              <a:rPr lang="zh-CN" altLang="en-US" dirty="0" smtClean="0"/>
              <a:t>用命令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commit</a:t>
            </a:r>
            <a:r>
              <a:rPr lang="en-US" dirty="0" smtClean="0"/>
              <a:t>，</a:t>
            </a:r>
            <a:r>
              <a:rPr lang="zh-CN" altLang="en-US" dirty="0" smtClean="0"/>
              <a:t>把文件提交到仓库：</a:t>
            </a:r>
            <a:br>
              <a:rPr lang="zh-CN" altLang="en-US" dirty="0" smtClean="0"/>
            </a:br>
            <a:r>
              <a:rPr lang="en-US" altLang="zh-CN" sz="2400" i="1" dirty="0" smtClean="0"/>
              <a:t>$ </a:t>
            </a:r>
            <a:r>
              <a:rPr lang="en-US" altLang="zh-CN" sz="2400" i="1" dirty="0" err="1" smtClean="0"/>
              <a:t>git</a:t>
            </a:r>
            <a:r>
              <a:rPr lang="en-US" altLang="zh-CN" sz="2400" i="1" dirty="0" smtClean="0"/>
              <a:t> commit -m "wrote a readme file"</a:t>
            </a:r>
            <a:br>
              <a:rPr lang="en-US" altLang="zh-CN" sz="2400" i="1" dirty="0" smtClean="0"/>
            </a:br>
            <a:r>
              <a:rPr lang="en-US" altLang="zh-CN" sz="2400" i="1" dirty="0" smtClean="0"/>
              <a:t>[master (root-commit) cb926e7] wrote a readme file</a:t>
            </a:r>
            <a:br>
              <a:rPr lang="en-US" altLang="zh-CN" sz="2400" i="1" dirty="0" smtClean="0"/>
            </a:br>
            <a:r>
              <a:rPr lang="en-US" altLang="zh-CN" sz="2400" i="1" dirty="0" smtClean="0"/>
              <a:t>1 file changed, 2 insertions(+)</a:t>
            </a:r>
            <a:br>
              <a:rPr lang="en-US" altLang="zh-CN" sz="2400" i="1" dirty="0" smtClean="0"/>
            </a:br>
            <a:r>
              <a:rPr lang="en-US" altLang="zh-CN" sz="2400" i="1" dirty="0" smtClean="0"/>
              <a:t>create mode 100644 readme.txt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常用操作</a:t>
            </a:r>
            <a:r>
              <a:rPr lang="en-US" altLang="zh-CN" smtClean="0"/>
              <a:t>—</a:t>
            </a:r>
            <a:r>
              <a:rPr lang="zh-CN" altLang="en-US" smtClean="0"/>
              <a:t>掌握工作区状态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642938" y="2500313"/>
          <a:ext cx="8132762" cy="2352675"/>
        </p:xfrm>
        <a:graphic>
          <a:graphicData uri="http://schemas.openxmlformats.org/presentationml/2006/ole">
            <p:oleObj spid="_x0000_s1026" name="BMP 图像" r:id="rId3" imgW="8133333" imgH="2352381" progId="PBrush">
              <p:embed/>
            </p:oleObj>
          </a:graphicData>
        </a:graphic>
      </p:graphicFrame>
      <p:sp>
        <p:nvSpPr>
          <p:cNvPr id="1028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使用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status</a:t>
            </a:r>
            <a:r>
              <a:rPr lang="zh-CN" altLang="en-US" dirty="0" smtClean="0"/>
              <a:t>命令查看状态</a:t>
            </a:r>
            <a:br>
              <a:rPr lang="zh-CN" altLang="en-US" dirty="0" smtClean="0"/>
            </a:b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ls</a:t>
            </a:r>
            <a:r>
              <a:rPr lang="en-US" altLang="zh-CN" dirty="0" smtClean="0"/>
              <a:t>-files --stage</a:t>
            </a:r>
            <a:r>
              <a:rPr lang="zh-CN" altLang="en-US" dirty="0" smtClean="0"/>
              <a:t>查看暂存区的文件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常用操作</a:t>
            </a:r>
            <a:r>
              <a:rPr lang="en-US" altLang="zh-CN" smtClean="0"/>
              <a:t>—</a:t>
            </a:r>
            <a:r>
              <a:rPr lang="zh-CN" altLang="en-US" smtClean="0"/>
              <a:t>查看修改内容</a:t>
            </a:r>
          </a:p>
        </p:txBody>
      </p:sp>
      <p:sp>
        <p:nvSpPr>
          <p:cNvPr id="2052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smtClean="0"/>
              <a:t>diff</a:t>
            </a:r>
            <a:r>
              <a:rPr lang="zh-CN" altLang="en-US" dirty="0" smtClean="0"/>
              <a:t>比较</a:t>
            </a:r>
            <a:r>
              <a:rPr lang="zh-CN" altLang="en-US" dirty="0" smtClean="0"/>
              <a:t>工作区与暂存区的区别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r>
              <a:rPr lang="zh-CN" altLang="en-US" dirty="0" smtClean="0"/>
              <a:t>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diff HEAD</a:t>
            </a:r>
            <a:r>
              <a:rPr lang="zh-CN" altLang="en-US" dirty="0" smtClean="0"/>
              <a:t>比较工作与最新提交的区别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用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/>
              <a:t>diff –cached：</a:t>
            </a:r>
            <a:r>
              <a:rPr lang="zh-CN" altLang="en-US" dirty="0" smtClean="0"/>
              <a:t>比较暂存区和最新提交的区别。</a:t>
            </a:r>
            <a:endParaRPr lang="zh-CN" altLang="en-US" dirty="0" smtClean="0"/>
          </a:p>
          <a:p>
            <a:pPr eaLnBrk="1" hangingPunct="1"/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928688" y="2500313"/>
          <a:ext cx="5591175" cy="2114550"/>
        </p:xfrm>
        <a:graphic>
          <a:graphicData uri="http://schemas.openxmlformats.org/presentationml/2006/ole">
            <p:oleObj spid="_x0000_s2050" name="BMP 图像" r:id="rId3" imgW="5590476" imgH="211484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常用操作</a:t>
            </a:r>
            <a:r>
              <a:rPr lang="en-US" altLang="zh-CN" smtClean="0"/>
              <a:t>—</a:t>
            </a:r>
            <a:r>
              <a:rPr lang="zh-CN" altLang="en-US" smtClean="0"/>
              <a:t>版本回退（</a:t>
            </a:r>
            <a:r>
              <a:rPr lang="en-US" altLang="zh-CN" smtClean="0"/>
              <a:t>1</a:t>
            </a:r>
            <a:r>
              <a:rPr lang="zh-CN" altLang="en-US" smtClean="0"/>
              <a:t>）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使用命令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reset --hard </a:t>
            </a:r>
            <a:r>
              <a:rPr lang="en-US" altLang="zh-CN" dirty="0" err="1" smtClean="0"/>
              <a:t>commit_id</a:t>
            </a:r>
            <a:r>
              <a:rPr lang="zh-CN" altLang="en-US" dirty="0" smtClean="0"/>
              <a:t>，版本的历史之间穿梭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穿梭前，用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log</a:t>
            </a:r>
            <a:r>
              <a:rPr lang="zh-CN" altLang="en-US" dirty="0" smtClean="0"/>
              <a:t>可以查看提交历史，以便确定要回退到哪个版本。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要重返未来，用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reflog</a:t>
            </a:r>
            <a:r>
              <a:rPr lang="zh-CN" altLang="en-US" dirty="0" smtClean="0"/>
              <a:t>查看命令历史，以便确定要回到未来的哪个版本。</a:t>
            </a:r>
            <a:br>
              <a:rPr lang="zh-CN" altLang="en-US" dirty="0" smtClean="0"/>
            </a:b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zh-CN" alt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常用操作</a:t>
            </a:r>
            <a:r>
              <a:rPr lang="en-US" altLang="zh-CN" smtClean="0"/>
              <a:t>—</a:t>
            </a:r>
            <a:r>
              <a:rPr lang="zh-CN" altLang="en-US" smtClean="0"/>
              <a:t>版本回退（</a:t>
            </a:r>
            <a:r>
              <a:rPr lang="en-US" altLang="zh-CN" smtClean="0"/>
              <a:t>2</a:t>
            </a:r>
            <a:r>
              <a:rPr lang="zh-CN" altLang="en-US" smtClean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版本</a:t>
            </a:r>
            <a:r>
              <a:rPr lang="en-US" altLang="zh-CN" dirty="0" smtClean="0"/>
              <a:t>list</a:t>
            </a:r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回退到上一个版本“</a:t>
            </a:r>
            <a:r>
              <a:rPr lang="en-US" dirty="0" smtClean="0"/>
              <a:t>add distributed”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400" i="1" dirty="0" smtClean="0"/>
              <a:t>$ </a:t>
            </a:r>
            <a:r>
              <a:rPr lang="en-US" sz="2400" i="1" dirty="0" err="1" smtClean="0"/>
              <a:t>git</a:t>
            </a:r>
            <a:r>
              <a:rPr lang="en-US" sz="2400" i="1" dirty="0" smtClean="0"/>
              <a:t> reset --hard HEAD^</a:t>
            </a:r>
            <a:br>
              <a:rPr lang="en-US" sz="2400" i="1" dirty="0" smtClean="0"/>
            </a:br>
            <a:r>
              <a:rPr lang="en-US" sz="2400" i="1" dirty="0" smtClean="0"/>
              <a:t>HEAD is now at ea34578 add distributed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cs typeface="+mn-cs"/>
              </a:rPr>
              <a:t/>
            </a:r>
            <a:br>
              <a:rPr lang="en-US" dirty="0" smtClean="0">
                <a:cs typeface="+mn-cs"/>
              </a:rPr>
            </a:br>
            <a:endParaRPr lang="zh-CN" altLang="en-US" dirty="0" smtClean="0"/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857250" y="2571750"/>
          <a:ext cx="6305550" cy="857250"/>
        </p:xfrm>
        <a:graphic>
          <a:graphicData uri="http://schemas.openxmlformats.org/presentationml/2006/ole">
            <p:oleObj spid="_x0000_s3074" name="BMP 图像" r:id="rId3" imgW="6304762" imgH="857143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内容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3448064"/>
          </a:xfrm>
        </p:spPr>
        <p:txBody>
          <a:bodyPr numCol="2" anchor="t" anchorCtr="0"/>
          <a:lstStyle/>
          <a:p>
            <a:pPr marL="514350" indent="-514350" eaLnBrk="1" hangingPunct="1">
              <a:buFont typeface="+mj-lt"/>
              <a:buAutoNum type="arabicPeriod"/>
            </a:pPr>
            <a:r>
              <a:rPr lang="en-US" altLang="zh-CN" dirty="0" err="1" smtClean="0"/>
              <a:t>Git</a:t>
            </a:r>
            <a:r>
              <a:rPr lang="zh-CN" altLang="en-US" dirty="0" smtClean="0"/>
              <a:t>简介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zh-CN" dirty="0" err="1" smtClean="0"/>
              <a:t>Git</a:t>
            </a:r>
            <a:r>
              <a:rPr lang="zh-CN" altLang="en-US" dirty="0" smtClean="0"/>
              <a:t>客户端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zh-CN" dirty="0" err="1" smtClean="0"/>
              <a:t>Git</a:t>
            </a:r>
            <a:r>
              <a:rPr lang="zh-CN" altLang="en-US" dirty="0" smtClean="0"/>
              <a:t>版本库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zh-CN" dirty="0" err="1" smtClean="0"/>
              <a:t>Git</a:t>
            </a:r>
            <a:r>
              <a:rPr lang="zh-CN" altLang="en-US" dirty="0" smtClean="0"/>
              <a:t>常用操作</a:t>
            </a:r>
            <a:endParaRPr lang="en-US" altLang="zh-CN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zh-CN" dirty="0" err="1" smtClean="0"/>
              <a:t>Git</a:t>
            </a:r>
            <a:r>
              <a:rPr lang="zh-CN" altLang="en-US" dirty="0" smtClean="0"/>
              <a:t>远程仓库</a:t>
            </a:r>
            <a:endParaRPr lang="en-US" altLang="zh-CN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zh-CN" dirty="0" err="1" smtClean="0"/>
              <a:t>Git</a:t>
            </a:r>
            <a:r>
              <a:rPr lang="zh-CN" altLang="en-US" dirty="0" smtClean="0"/>
              <a:t>分支</a:t>
            </a:r>
            <a:endParaRPr lang="en-US" altLang="zh-CN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altLang="zh-CN" dirty="0" err="1" smtClean="0"/>
              <a:t>Git</a:t>
            </a:r>
            <a:r>
              <a:rPr lang="zh-CN" altLang="en-US" dirty="0" smtClean="0"/>
              <a:t>标签</a:t>
            </a:r>
            <a:endParaRPr lang="en-US" altLang="zh-CN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zh-CN" altLang="en-US" dirty="0" smtClean="0"/>
              <a:t>分支管理模型</a:t>
            </a:r>
            <a:endParaRPr lang="en-US" altLang="zh-CN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zh-CN" altLang="en-US" dirty="0" smtClean="0"/>
              <a:t>常用技巧</a:t>
            </a:r>
            <a:endParaRPr lang="en-US" altLang="zh-CN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zh-CN" altLang="en-US" dirty="0" smtClean="0"/>
              <a:t>公司应用场景</a:t>
            </a:r>
            <a:endParaRPr lang="en-US" altLang="zh-CN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zh-CN" altLang="en-US" dirty="0" smtClean="0"/>
              <a:t>参考文件</a:t>
            </a:r>
            <a:endParaRPr lang="en-US" altLang="zh-CN" dirty="0" smtClean="0"/>
          </a:p>
          <a:p>
            <a:pPr marL="514350" indent="-514350" eaLnBrk="1" hangingPunct="1">
              <a:buFont typeface="+mj-lt"/>
              <a:buAutoNum type="arabicPeriod"/>
            </a:pPr>
            <a:r>
              <a:rPr lang="zh-CN" altLang="en-US" dirty="0" smtClean="0"/>
              <a:t>总结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常用操作</a:t>
            </a:r>
            <a:r>
              <a:rPr lang="en-US" altLang="zh-CN" smtClean="0"/>
              <a:t>—</a:t>
            </a:r>
            <a:r>
              <a:rPr lang="zh-CN" altLang="en-US" smtClean="0"/>
              <a:t>版本回退（</a:t>
            </a:r>
            <a:r>
              <a:rPr lang="en-US" altLang="zh-CN" smtClean="0"/>
              <a:t>3</a:t>
            </a:r>
            <a:r>
              <a:rPr lang="zh-CN" altLang="en-US" smtClean="0"/>
              <a:t>）</a:t>
            </a:r>
          </a:p>
        </p:txBody>
      </p:sp>
      <p:sp>
        <p:nvSpPr>
          <p:cNvPr id="4100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查看回退结果</a:t>
            </a:r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>
              <a:buFont typeface="Wingdings" pitchFamily="2" charset="2"/>
              <a:buNone/>
            </a:pPr>
            <a:r>
              <a:rPr lang="zh-CN" altLang="en-US" smtClean="0"/>
              <a:t/>
            </a:r>
            <a:br>
              <a:rPr lang="zh-CN" altLang="en-US" smtClean="0"/>
            </a:br>
            <a:endParaRPr lang="en-US" altLang="zh-CN" smtClean="0"/>
          </a:p>
          <a:p>
            <a:pPr eaLnBrk="1" hangingPunct="1"/>
            <a:endParaRPr lang="zh-CN" altLang="en-US" smtClean="0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857250" y="2500313"/>
          <a:ext cx="5878513" cy="2857500"/>
        </p:xfrm>
        <a:graphic>
          <a:graphicData uri="http://schemas.openxmlformats.org/presentationml/2006/ole">
            <p:oleObj spid="_x0000_s4098" name="BMP 图像" r:id="rId3" imgW="5877745" imgH="2857899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常用操作</a:t>
            </a:r>
            <a:r>
              <a:rPr lang="en-US" altLang="zh-CN" smtClean="0"/>
              <a:t>—</a:t>
            </a:r>
            <a:r>
              <a:rPr lang="zh-CN" altLang="en-US" smtClean="0"/>
              <a:t>版本回退（</a:t>
            </a:r>
            <a:r>
              <a:rPr lang="en-US" altLang="zh-CN" smtClean="0"/>
              <a:t>4</a:t>
            </a:r>
            <a:r>
              <a:rPr lang="zh-CN" altLang="en-US" smtClean="0"/>
              <a:t>）</a:t>
            </a:r>
          </a:p>
        </p:txBody>
      </p:sp>
      <p:sp>
        <p:nvSpPr>
          <p:cNvPr id="512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如要回复“</a:t>
            </a:r>
            <a:r>
              <a:rPr lang="en-US" altLang="zh-CN" dirty="0" smtClean="0"/>
              <a:t>append GPL”</a:t>
            </a:r>
            <a:r>
              <a:rPr lang="en-US" dirty="0" smtClean="0"/>
              <a:t>，</a:t>
            </a:r>
            <a:r>
              <a:rPr lang="zh-CN" altLang="en-US" dirty="0" smtClean="0"/>
              <a:t>就必须找到“</a:t>
            </a:r>
            <a:r>
              <a:rPr lang="en-US" altLang="zh-CN" dirty="0" smtClean="0"/>
              <a:t>append GPL”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commit id</a:t>
            </a:r>
            <a:r>
              <a:rPr lang="zh-CN" altLang="en-US" dirty="0" smtClean="0"/>
              <a:t>。命令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reflog</a:t>
            </a:r>
            <a:r>
              <a:rPr lang="zh-CN" altLang="en-US" dirty="0" smtClean="0"/>
              <a:t>⽤来记录你的每一次命令：</a:t>
            </a:r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/>
            <a:endParaRPr lang="en-US" altLang="zh-CN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altLang="zh-CN" dirty="0" smtClean="0"/>
          </a:p>
          <a:p>
            <a:pPr eaLnBrk="1" hangingPunct="1"/>
            <a:endParaRPr lang="zh-CN" altLang="en-US" dirty="0" smtClean="0"/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928688" y="3500438"/>
          <a:ext cx="6818312" cy="1219200"/>
        </p:xfrm>
        <a:graphic>
          <a:graphicData uri="http://schemas.openxmlformats.org/presentationml/2006/ole">
            <p:oleObj spid="_x0000_s5122" name="BMP 图像" r:id="rId3" imgW="6819048" imgH="1219370" progId="PBrush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928688" y="4786313"/>
          <a:ext cx="4181475" cy="476250"/>
        </p:xfrm>
        <a:graphic>
          <a:graphicData uri="http://schemas.openxmlformats.org/presentationml/2006/ole">
            <p:oleObj spid="_x0000_s5123" name="BMP 图像" r:id="rId4" imgW="4180952" imgH="476316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常用操作</a:t>
            </a:r>
            <a:r>
              <a:rPr lang="en-US" altLang="zh-CN" smtClean="0"/>
              <a:t>—</a:t>
            </a:r>
            <a:r>
              <a:rPr lang="zh-CN" altLang="en-US" smtClean="0"/>
              <a:t>管理修改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Git</a:t>
            </a:r>
            <a:r>
              <a:rPr lang="zh-CN" altLang="en-US" dirty="0" smtClean="0"/>
              <a:t>管理的是修改，而不是文件。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每次修改，如果不</a:t>
            </a:r>
            <a:r>
              <a:rPr lang="en-US" altLang="zh-CN" dirty="0" smtClean="0"/>
              <a:t>add</a:t>
            </a:r>
            <a:r>
              <a:rPr lang="zh-CN" altLang="en-US" dirty="0" smtClean="0"/>
              <a:t>到暂存区，那就不会加入到</a:t>
            </a:r>
            <a:r>
              <a:rPr lang="en-US" altLang="zh-CN" dirty="0" smtClean="0"/>
              <a:t>commit</a:t>
            </a:r>
            <a:r>
              <a:rPr lang="zh-CN" altLang="en-US" dirty="0" smtClean="0"/>
              <a:t>中。</a:t>
            </a:r>
            <a:endParaRPr lang="en-US" altLang="zh-CN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dirty="0" smtClean="0"/>
              <a:t>   </a:t>
            </a:r>
            <a:r>
              <a:rPr lang="zh-CN" altLang="en-US" b="1" dirty="0" smtClean="0">
                <a:latin typeface="+mn-ea"/>
              </a:rPr>
              <a:t>例子：</a:t>
            </a:r>
            <a:endParaRPr lang="en-US" altLang="zh-CN" b="1" dirty="0" smtClean="0">
              <a:latin typeface="+mn-ea"/>
            </a:endParaRP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altLang="zh-CN" dirty="0" smtClean="0"/>
              <a:t>   </a:t>
            </a:r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第⼀次修改 </a:t>
            </a:r>
            <a:r>
              <a:rPr lang="en-US" altLang="zh-CN" sz="2400" b="1" dirty="0" smtClean="0">
                <a:latin typeface="黑体" pitchFamily="49" charset="-122"/>
                <a:ea typeface="黑体" pitchFamily="49" charset="-122"/>
              </a:rPr>
              <a:t>-&gt; </a:t>
            </a:r>
            <a:r>
              <a:rPr lang="en-US" sz="2400" b="1" dirty="0" err="1" smtClean="0">
                <a:latin typeface="黑体" pitchFamily="49" charset="-122"/>
                <a:ea typeface="黑体" pitchFamily="49" charset="-122"/>
              </a:rPr>
              <a:t>git</a:t>
            </a:r>
            <a:r>
              <a:rPr lang="en-US" sz="2400" b="1" dirty="0" smtClean="0">
                <a:latin typeface="黑体" pitchFamily="49" charset="-122"/>
                <a:ea typeface="黑体" pitchFamily="49" charset="-122"/>
              </a:rPr>
              <a:t> add -&gt; </a:t>
            </a:r>
            <a:r>
              <a:rPr lang="zh-CN" altLang="en-US" sz="2400" b="1" dirty="0" smtClean="0">
                <a:latin typeface="黑体" pitchFamily="49" charset="-122"/>
                <a:ea typeface="黑体" pitchFamily="49" charset="-122"/>
              </a:rPr>
              <a:t>第二次修改 </a:t>
            </a:r>
            <a:r>
              <a:rPr lang="en-US" altLang="zh-CN" sz="2400" b="1" dirty="0" smtClean="0">
                <a:latin typeface="黑体" pitchFamily="49" charset="-122"/>
                <a:ea typeface="黑体" pitchFamily="49" charset="-122"/>
              </a:rPr>
              <a:t>-&gt; </a:t>
            </a:r>
            <a:r>
              <a:rPr lang="en-US" sz="2400" b="1" dirty="0" err="1" smtClean="0">
                <a:latin typeface="黑体" pitchFamily="49" charset="-122"/>
                <a:ea typeface="黑体" pitchFamily="49" charset="-122"/>
              </a:rPr>
              <a:t>git</a:t>
            </a:r>
            <a:r>
              <a:rPr lang="en-US" sz="2400" b="1" dirty="0" smtClean="0">
                <a:latin typeface="黑体" pitchFamily="49" charset="-122"/>
                <a:ea typeface="黑体" pitchFamily="49" charset="-122"/>
              </a:rPr>
              <a:t> commit</a:t>
            </a:r>
            <a:r>
              <a:rPr lang="en-US" dirty="0" smtClean="0">
                <a:latin typeface="+mn-ea"/>
              </a:rPr>
              <a:t/>
            </a:r>
            <a:br>
              <a:rPr lang="en-US" dirty="0" smtClean="0">
                <a:latin typeface="+mn-ea"/>
              </a:rPr>
            </a:br>
            <a:r>
              <a:rPr lang="zh-CN" altLang="en-US" sz="2400" dirty="0" smtClean="0"/>
              <a:t>当你用“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add</a:t>
            </a:r>
            <a:r>
              <a:rPr lang="zh-CN" altLang="en-US" sz="2400" dirty="0" smtClean="0"/>
              <a:t>”命令后，在工作区的第一次修改被放入暂存区，准备提交，但是，在工作区的第二次修改并没有放入暂存区，所以，“</a:t>
            </a:r>
            <a:r>
              <a:rPr lang="en-US" altLang="zh-CN" sz="2400" dirty="0" err="1" smtClean="0"/>
              <a:t>git</a:t>
            </a:r>
            <a:r>
              <a:rPr lang="en-US" altLang="zh-CN" sz="2400" dirty="0" smtClean="0"/>
              <a:t> commit</a:t>
            </a:r>
            <a:r>
              <a:rPr lang="zh-CN" altLang="en-US" sz="2400" dirty="0" smtClean="0"/>
              <a:t>”只负责把暂存区的修改提交了，也就是第一次的修改被提交了，第二次的修改不会被提交。</a:t>
            </a:r>
            <a:endParaRPr lang="en-US" altLang="zh-CN" sz="2400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常用操作</a:t>
            </a:r>
            <a:r>
              <a:rPr lang="en-US" altLang="zh-CN" smtClean="0"/>
              <a:t>—</a:t>
            </a:r>
            <a:r>
              <a:rPr lang="zh-CN" altLang="en-US" smtClean="0"/>
              <a:t>撤销修改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b="1" dirty="0" smtClean="0"/>
              <a:t>场景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：</a:t>
            </a:r>
            <a:r>
              <a:rPr lang="zh-CN" altLang="en-US" dirty="0" smtClean="0"/>
              <a:t>改乱了工作区某个文件的内容，想直接丢弃工作区的修改</a:t>
            </a:r>
            <a:endParaRPr lang="en-US" altLang="zh-CN" dirty="0" smtClean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i="1" dirty="0" smtClean="0"/>
              <a:t>$ </a:t>
            </a:r>
            <a:r>
              <a:rPr lang="en-US" i="1" dirty="0" err="1" smtClean="0"/>
              <a:t>git</a:t>
            </a:r>
            <a:r>
              <a:rPr lang="en-US" i="1" dirty="0" smtClean="0"/>
              <a:t> checkout -- readme.txt</a:t>
            </a:r>
          </a:p>
          <a:p>
            <a:pPr marL="342900" lvl="1" indent="-342900" eaLnBrk="1" hangingPunct="1"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zh-CN" altLang="en-US" sz="3200" b="1" dirty="0" smtClean="0">
                <a:cs typeface="+mn-cs"/>
              </a:rPr>
              <a:t>场景</a:t>
            </a:r>
            <a:r>
              <a:rPr lang="en-US" altLang="zh-CN" sz="3200" b="1" dirty="0" smtClean="0">
                <a:cs typeface="+mn-cs"/>
              </a:rPr>
              <a:t>2</a:t>
            </a:r>
            <a:r>
              <a:rPr lang="zh-CN" altLang="en-US" sz="3200" b="1" dirty="0" smtClean="0">
                <a:cs typeface="+mn-cs"/>
              </a:rPr>
              <a:t>：</a:t>
            </a:r>
            <a:r>
              <a:rPr lang="zh-CN" altLang="en-US" sz="3200" dirty="0" smtClean="0">
                <a:cs typeface="+mn-cs"/>
              </a:rPr>
              <a:t>不但改乱了工作区某个文件的内容，还添加到了暂存区</a:t>
            </a:r>
            <a:endParaRPr lang="en-US" altLang="zh-CN" sz="3200" dirty="0" smtClean="0">
              <a:cs typeface="+mn-cs"/>
            </a:endParaRPr>
          </a:p>
          <a:p>
            <a:pPr marL="742950" lvl="2" indent="-342900" eaLnBrk="1" hangingPunct="1">
              <a:buSzPct val="75000"/>
              <a:buFont typeface="Wingdings" pitchFamily="2" charset="2"/>
              <a:buNone/>
              <a:defRPr/>
            </a:pPr>
            <a:r>
              <a:rPr lang="en-US" i="1" dirty="0" smtClean="0"/>
              <a:t>$ </a:t>
            </a:r>
            <a:r>
              <a:rPr lang="en-US" i="1" dirty="0" err="1" smtClean="0"/>
              <a:t>git</a:t>
            </a:r>
            <a:r>
              <a:rPr lang="en-US" i="1" dirty="0" smtClean="0"/>
              <a:t> reset HEAD readme.txt</a:t>
            </a:r>
          </a:p>
          <a:p>
            <a:pPr marL="742950" lvl="2" indent="-342900" eaLnBrk="1" hangingPunct="1">
              <a:buSzPct val="75000"/>
              <a:buFont typeface="Wingdings" pitchFamily="2" charset="2"/>
              <a:buNone/>
              <a:defRPr/>
            </a:pPr>
            <a:r>
              <a:rPr lang="zh-CN" altLang="en-US" dirty="0" smtClean="0"/>
              <a:t>就回到了场景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，第二步按场景</a:t>
            </a:r>
            <a:r>
              <a:rPr lang="en-US" altLang="zh-CN" dirty="0" smtClean="0"/>
              <a:t>1</a:t>
            </a:r>
            <a:r>
              <a:rPr lang="zh-CN" altLang="en-US" dirty="0" smtClean="0"/>
              <a:t>操作。</a:t>
            </a:r>
            <a:endParaRPr lang="en-US" altLang="zh-CN" dirty="0" smtClean="0"/>
          </a:p>
          <a:p>
            <a:pPr marL="342900" lvl="1" indent="-342900" eaLnBrk="1" hangingPunct="1">
              <a:buClr>
                <a:schemeClr val="bg2"/>
              </a:buClr>
              <a:buSzPct val="75000"/>
              <a:buFont typeface="Wingdings" pitchFamily="2" charset="2"/>
              <a:buChar char="n"/>
              <a:defRPr/>
            </a:pPr>
            <a:r>
              <a:rPr lang="zh-CN" altLang="en-US" sz="3200" b="1" dirty="0" smtClean="0"/>
              <a:t>场景</a:t>
            </a:r>
            <a:r>
              <a:rPr lang="en-US" altLang="zh-CN" sz="3200" b="1" dirty="0" smtClean="0"/>
              <a:t>3</a:t>
            </a:r>
            <a:r>
              <a:rPr lang="zh-CN" altLang="en-US" sz="3200" b="1" dirty="0" smtClean="0"/>
              <a:t>：</a:t>
            </a:r>
            <a:r>
              <a:rPr lang="zh-CN" altLang="en-US" sz="3200" dirty="0" smtClean="0"/>
              <a:t>想要撤销已经提交的修改，参考版本回退操作，前提是没有推送到远程库。 </a:t>
            </a:r>
            <a:r>
              <a:rPr lang="zh-CN" altLang="en-US" sz="3200" b="1" dirty="0" smtClean="0">
                <a:cs typeface="+mn-cs"/>
              </a:rPr>
              <a:t/>
            </a:r>
            <a:br>
              <a:rPr lang="zh-CN" altLang="en-US" sz="3200" b="1" dirty="0" smtClean="0">
                <a:cs typeface="+mn-cs"/>
              </a:rPr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altLang="zh-CN" dirty="0" smtClean="0">
              <a:cs typeface="+mn-cs"/>
            </a:endParaRPr>
          </a:p>
          <a:p>
            <a:pPr lvl="1" eaLnBrk="1" hangingPunct="1">
              <a:buFont typeface="Wingdings" pitchFamily="2" charset="2"/>
              <a:buNone/>
              <a:defRPr/>
            </a:pPr>
            <a:endParaRPr lang="en-US" i="1" dirty="0" smtClean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dirty="0" smtClean="0"/>
              <a:t/>
            </a:r>
            <a:br>
              <a:rPr lang="en-US" dirty="0" smtClean="0"/>
            </a:b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常用操作</a:t>
            </a:r>
            <a:r>
              <a:rPr lang="en-US" altLang="zh-CN" smtClean="0"/>
              <a:t>—</a:t>
            </a:r>
            <a:r>
              <a:rPr lang="zh-CN" altLang="en-US" smtClean="0"/>
              <a:t>删除文件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从版本库中删除文件</a:t>
            </a: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如果误删了文件，可以把误删的文件恢复到最新版本：</a:t>
            </a:r>
            <a:endParaRPr lang="en-US" altLang="zh-CN" dirty="0" smtClean="0"/>
          </a:p>
          <a:p>
            <a:pPr eaLnBrk="1" hangingPunct="1">
              <a:defRPr/>
            </a:pPr>
            <a:endParaRPr lang="en-US" altLang="zh-CN" dirty="0" smtClean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dirty="0" smtClean="0"/>
              <a:t>你会丢失最近一次提交后你修改的内容。</a:t>
            </a:r>
            <a:br>
              <a:rPr lang="zh-CN" altLang="en-US" dirty="0" smtClean="0"/>
            </a:br>
            <a:r>
              <a:rPr lang="zh-CN" altLang="en-US" dirty="0" smtClean="0"/>
              <a:t> </a:t>
            </a:r>
            <a:r>
              <a:rPr lang="zh-CN" altLang="en-US" dirty="0" smtClean="0">
                <a:cs typeface="+mn-cs"/>
              </a:rPr>
              <a:t/>
            </a:r>
            <a:br>
              <a:rPr lang="zh-CN" altLang="en-US" dirty="0" smtClean="0">
                <a:cs typeface="+mn-cs"/>
              </a:rPr>
            </a:br>
            <a:endParaRPr lang="en-US" altLang="zh-CN" dirty="0" smtClean="0">
              <a:cs typeface="+mn-cs"/>
            </a:endParaRP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zh-CN" dirty="0" smtClean="0"/>
              <a:t>    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altLang="zh-CN" dirty="0" smtClean="0">
              <a:cs typeface="+mn-cs"/>
            </a:endParaRP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928688" y="2643188"/>
          <a:ext cx="5353050" cy="1428750"/>
        </p:xfrm>
        <a:graphic>
          <a:graphicData uri="http://schemas.openxmlformats.org/presentationml/2006/ole">
            <p:oleObj spid="_x0000_s6146" name="BMP 图像" r:id="rId4" imgW="5353797" imgH="1428949" progId="PBrush">
              <p:embed/>
            </p:oleObj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928688" y="5500688"/>
          <a:ext cx="4495800" cy="247650"/>
        </p:xfrm>
        <a:graphic>
          <a:graphicData uri="http://schemas.openxmlformats.org/presentationml/2006/ole">
            <p:oleObj spid="_x0000_s6147" name="BMP 图像" r:id="rId5" imgW="4495238" imgH="24768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远程仓库</a:t>
            </a:r>
            <a:r>
              <a:rPr lang="en-US" altLang="zh-CN" smtClean="0"/>
              <a:t>—</a:t>
            </a:r>
            <a:r>
              <a:rPr lang="zh-CN" altLang="en-US" smtClean="0"/>
              <a:t>创建</a:t>
            </a:r>
            <a:r>
              <a:rPr lang="en-US" altLang="zh-CN" smtClean="0"/>
              <a:t>SSH Key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在用户主目录下，创建</a:t>
            </a:r>
            <a:r>
              <a:rPr lang="en-US" altLang="zh-CN" dirty="0" smtClean="0"/>
              <a:t>SSH Key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zh-CN" sz="2400" i="1" dirty="0" smtClean="0"/>
              <a:t>$ </a:t>
            </a:r>
            <a:r>
              <a:rPr lang="en-US" altLang="zh-CN" sz="2400" i="1" dirty="0" err="1" smtClean="0"/>
              <a:t>ssh-keygen</a:t>
            </a:r>
            <a:r>
              <a:rPr lang="en-US" altLang="zh-CN" sz="2400" i="1" dirty="0" smtClean="0"/>
              <a:t> –t </a:t>
            </a:r>
            <a:r>
              <a:rPr lang="en-US" altLang="zh-CN" sz="2400" i="1" dirty="0" err="1" smtClean="0"/>
              <a:t>rsa</a:t>
            </a:r>
            <a:r>
              <a:rPr lang="en-US" altLang="zh-CN" sz="2400" i="1" dirty="0" smtClean="0"/>
              <a:t> –C </a:t>
            </a:r>
            <a:r>
              <a:rPr lang="en-US" altLang="zh-CN" sz="2400" i="1" dirty="0" smtClean="0">
                <a:hlinkClick r:id="rId2"/>
              </a:rPr>
              <a:t>youremail@example.com</a:t>
            </a:r>
            <a:endParaRPr lang="en-US" altLang="zh-CN" sz="2400" i="1" dirty="0" smtClean="0"/>
          </a:p>
          <a:p>
            <a:pPr eaLnBrk="1" hangingPunct="1">
              <a:defRPr/>
            </a:pPr>
            <a:r>
              <a:rPr lang="zh-CN" altLang="en-US" dirty="0" smtClean="0"/>
              <a:t>登陆</a:t>
            </a:r>
            <a:r>
              <a:rPr lang="en-US" altLang="en-US" dirty="0" err="1" smtClean="0"/>
              <a:t>GitLab</a:t>
            </a:r>
            <a:r>
              <a:rPr lang="en-US" altLang="en-US" dirty="0" smtClean="0"/>
              <a:t>，</a:t>
            </a:r>
            <a:r>
              <a:rPr lang="zh-CN" altLang="en-US" dirty="0" smtClean="0"/>
              <a:t>点击</a:t>
            </a:r>
            <a:r>
              <a:rPr lang="en-US" altLang="zh-CN" dirty="0" smtClean="0"/>
              <a:t>Profile</a:t>
            </a:r>
            <a:r>
              <a:rPr lang="en-US" altLang="en-US" dirty="0" smtClean="0"/>
              <a:t> settings</a:t>
            </a:r>
            <a:r>
              <a:rPr lang="en-US" altLang="zh-CN" dirty="0" smtClean="0"/>
              <a:t>-&gt;</a:t>
            </a:r>
            <a:r>
              <a:rPr lang="en-US" altLang="en-US" dirty="0" smtClean="0"/>
              <a:t>SSH Keys-&gt;Add SSH Key</a:t>
            </a:r>
            <a:r>
              <a:rPr lang="zh-CN" altLang="en-US" dirty="0" smtClean="0"/>
              <a:t>，填上任意</a:t>
            </a:r>
            <a:r>
              <a:rPr lang="en-US" dirty="0" smtClean="0"/>
              <a:t>Title，</a:t>
            </a:r>
            <a:r>
              <a:rPr lang="zh-CN" altLang="en-US" dirty="0" smtClean="0"/>
              <a:t>在</a:t>
            </a:r>
            <a:r>
              <a:rPr lang="en-US" dirty="0" smtClean="0"/>
              <a:t>Key</a:t>
            </a:r>
            <a:r>
              <a:rPr lang="zh-CN" altLang="en-US" dirty="0" smtClean="0"/>
              <a:t>⽂本框里粘贴</a:t>
            </a:r>
            <a:r>
              <a:rPr lang="en-US" dirty="0" smtClean="0"/>
              <a:t>id_rsa.pub</a:t>
            </a:r>
            <a:r>
              <a:rPr lang="zh-CN" altLang="en-US" dirty="0" smtClean="0"/>
              <a:t>⽂件的内容，然后点“</a:t>
            </a:r>
            <a:r>
              <a:rPr lang="en-US" dirty="0" smtClean="0"/>
              <a:t>Add Key”，</a:t>
            </a:r>
            <a:r>
              <a:rPr lang="zh-CN" altLang="en-US" dirty="0" smtClean="0"/>
              <a:t>你就应该看到已经添加的</a:t>
            </a:r>
            <a:r>
              <a:rPr lang="en-US" dirty="0" smtClean="0"/>
              <a:t>Key：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zh-CN" dirty="0" smtClean="0"/>
              <a:t>SSH Key</a:t>
            </a:r>
            <a:r>
              <a:rPr lang="zh-CN" altLang="en-US" dirty="0" smtClean="0"/>
              <a:t>用于</a:t>
            </a:r>
            <a:r>
              <a:rPr lang="en-US" altLang="zh-CN" dirty="0" err="1" smtClean="0"/>
              <a:t>GitLab</a:t>
            </a:r>
            <a:r>
              <a:rPr lang="zh-CN" altLang="en-US" dirty="0" smtClean="0"/>
              <a:t>对推送人的身份确认。</a:t>
            </a:r>
            <a:br>
              <a:rPr lang="zh-CN" altLang="en-US" dirty="0" smtClean="0"/>
            </a:br>
            <a:r>
              <a:rPr lang="zh-CN" altLang="en-US" dirty="0" smtClean="0"/>
              <a:t> </a:t>
            </a:r>
            <a:r>
              <a:rPr lang="en-US" dirty="0" smtClean="0">
                <a:cs typeface="+mn-cs"/>
              </a:rPr>
              <a:t/>
            </a:r>
            <a:br>
              <a:rPr lang="en-US" dirty="0" smtClean="0">
                <a:cs typeface="+mn-cs"/>
              </a:rPr>
            </a:br>
            <a:r>
              <a:rPr lang="en-US" dirty="0" smtClean="0">
                <a:cs typeface="+mn-cs"/>
              </a:rPr>
              <a:t> </a:t>
            </a:r>
            <a:r>
              <a:rPr lang="zh-CN" altLang="en-US" dirty="0" smtClean="0">
                <a:cs typeface="+mn-cs"/>
              </a:rPr>
              <a:t/>
            </a:r>
            <a:br>
              <a:rPr lang="zh-CN" altLang="en-US" dirty="0" smtClean="0">
                <a:cs typeface="+mn-cs"/>
              </a:rPr>
            </a:br>
            <a:endParaRPr lang="en-US" altLang="zh-CN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远程仓库</a:t>
            </a:r>
            <a:r>
              <a:rPr lang="en-US" altLang="zh-CN" smtClean="0"/>
              <a:t>—</a:t>
            </a:r>
            <a:r>
              <a:rPr lang="zh-CN" altLang="en-US" smtClean="0"/>
              <a:t>添加远程库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登陆</a:t>
            </a:r>
            <a:r>
              <a:rPr lang="en-US" dirty="0" err="1" smtClean="0"/>
              <a:t>Git</a:t>
            </a:r>
            <a:r>
              <a:rPr lang="en-US" altLang="zh-CN" dirty="0" err="1" smtClean="0"/>
              <a:t>Lab</a:t>
            </a:r>
            <a:r>
              <a:rPr lang="en-US" dirty="0" smtClean="0"/>
              <a:t>，</a:t>
            </a:r>
            <a:r>
              <a:rPr lang="zh-CN" altLang="en-US" dirty="0" smtClean="0"/>
              <a:t>找到“</a:t>
            </a:r>
            <a:r>
              <a:rPr lang="en-US" altLang="zh-CN" dirty="0" smtClean="0"/>
              <a:t>New project</a:t>
            </a:r>
            <a:r>
              <a:rPr lang="en-US" dirty="0" smtClean="0"/>
              <a:t>”</a:t>
            </a:r>
            <a:r>
              <a:rPr lang="zh-CN" altLang="en-US" dirty="0" smtClean="0"/>
              <a:t>按钮，创建一个新的仓库：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根据</a:t>
            </a:r>
            <a:r>
              <a:rPr lang="en-US" dirty="0" err="1" smtClean="0"/>
              <a:t>Git</a:t>
            </a:r>
            <a:r>
              <a:rPr lang="en-US" altLang="zh-CN" dirty="0" err="1" smtClean="0"/>
              <a:t>Lab</a:t>
            </a:r>
            <a:r>
              <a:rPr lang="zh-CN" altLang="en-US" dirty="0" smtClean="0"/>
              <a:t>的提示，在本地的</a:t>
            </a:r>
            <a:r>
              <a:rPr lang="en-US" dirty="0" err="1" smtClean="0"/>
              <a:t>git</a:t>
            </a:r>
            <a:r>
              <a:rPr lang="en-US" altLang="zh-CN" dirty="0" smtClean="0"/>
              <a:t>-test</a:t>
            </a:r>
            <a:r>
              <a:rPr lang="zh-CN" altLang="en-US" dirty="0" smtClean="0"/>
              <a:t>仓库下运行命令：</a:t>
            </a:r>
            <a:endParaRPr lang="en-US" altLang="zh-CN" dirty="0" smtClean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altLang="zh-CN" sz="2400" i="1" dirty="0" smtClean="0">
                <a:cs typeface="+mn-cs"/>
              </a:rPr>
              <a:t>$ </a:t>
            </a:r>
            <a:r>
              <a:rPr lang="en-US" altLang="zh-CN" sz="2400" i="1" dirty="0" err="1" smtClean="0">
                <a:cs typeface="+mn-cs"/>
              </a:rPr>
              <a:t>git</a:t>
            </a:r>
            <a:r>
              <a:rPr lang="en-US" altLang="zh-CN" sz="2400" i="1" dirty="0" smtClean="0">
                <a:cs typeface="+mn-cs"/>
              </a:rPr>
              <a:t> remote add origin </a:t>
            </a:r>
            <a:r>
              <a:rPr lang="en-US" altLang="zh-CN" sz="2400" i="1" dirty="0" smtClean="0">
                <a:cs typeface="+mn-cs"/>
                <a:hlinkClick r:id="rId2"/>
              </a:rPr>
              <a:t>git@gitlab.com:&lt;account</a:t>
            </a:r>
            <a:r>
              <a:rPr lang="en-US" altLang="zh-CN" sz="2400" i="1" dirty="0" smtClean="0">
                <a:cs typeface="+mn-cs"/>
              </a:rPr>
              <a:t> name&gt;/git-test.git</a:t>
            </a:r>
          </a:p>
          <a:p>
            <a:pPr eaLnBrk="1" hangingPunct="1">
              <a:defRPr/>
            </a:pPr>
            <a:r>
              <a:rPr lang="zh-CN" altLang="en-US" dirty="0" smtClean="0"/>
              <a:t>推送本地内容到远程库</a:t>
            </a:r>
            <a:endParaRPr lang="en-US" altLang="zh-CN" dirty="0" smtClean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400" i="1" dirty="0" smtClean="0"/>
              <a:t>$ </a:t>
            </a:r>
            <a:r>
              <a:rPr lang="en-US" sz="2400" i="1" dirty="0" err="1" smtClean="0"/>
              <a:t>git</a:t>
            </a:r>
            <a:r>
              <a:rPr lang="en-US" sz="2400" i="1" dirty="0" smtClean="0"/>
              <a:t> push -u origin master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zh-CN" altLang="en-US" dirty="0" smtClean="0"/>
              <a:t>  </a:t>
            </a:r>
            <a:r>
              <a:rPr lang="zh-CN" altLang="en-US" sz="2400" dirty="0" smtClean="0"/>
              <a:t>首次推送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分支时，加上了</a:t>
            </a:r>
            <a:r>
              <a:rPr lang="en-US" altLang="zh-CN" sz="2400" dirty="0" smtClean="0"/>
              <a:t>-u</a:t>
            </a:r>
            <a:r>
              <a:rPr lang="zh-CN" altLang="en-US" sz="2400" dirty="0" smtClean="0"/>
              <a:t>参数，把本地的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分支和远程的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分支关联起来。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altLang="zh-CN" dirty="0" smtClean="0"/>
          </a:p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</a:t>
            </a:r>
            <a:br>
              <a:rPr lang="zh-CN" altLang="en-US" dirty="0" smtClean="0"/>
            </a:b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远程仓库</a:t>
            </a:r>
            <a:r>
              <a:rPr lang="en-US" altLang="zh-CN" smtClean="0"/>
              <a:t>—</a:t>
            </a:r>
            <a:r>
              <a:rPr lang="zh-CN" altLang="en-US" smtClean="0"/>
              <a:t>从远程库克隆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最好的方式是先创建远程库，然后，从远程库克隆。</a:t>
            </a:r>
            <a:endParaRPr lang="en-US" altLang="zh-CN" dirty="0" smtClean="0"/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400" dirty="0" smtClean="0">
                <a:cs typeface="+mn-cs"/>
              </a:rPr>
              <a:t>$ </a:t>
            </a:r>
            <a:r>
              <a:rPr lang="en-US" sz="2400" dirty="0" err="1" smtClean="0">
                <a:cs typeface="+mn-cs"/>
              </a:rPr>
              <a:t>git</a:t>
            </a:r>
            <a:r>
              <a:rPr lang="en-US" sz="2400" dirty="0" smtClean="0">
                <a:cs typeface="+mn-cs"/>
              </a:rPr>
              <a:t> clone </a:t>
            </a:r>
            <a:r>
              <a:rPr lang="en-US" sz="2400" dirty="0" smtClean="0">
                <a:cs typeface="+mn-cs"/>
                <a:hlinkClick r:id="rId2"/>
              </a:rPr>
              <a:t>git@github.com:&lt;account</a:t>
            </a:r>
            <a:r>
              <a:rPr lang="en-US" sz="2400" dirty="0" smtClean="0">
                <a:cs typeface="+mn-cs"/>
              </a:rPr>
              <a:t> name&gt;/git-test.git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400" dirty="0" smtClean="0"/>
              <a:t>   </a:t>
            </a:r>
          </a:p>
          <a:p>
            <a:pPr lvl="1" eaLnBrk="1" hangingPunct="1">
              <a:buFont typeface="Wingdings" pitchFamily="2" charset="2"/>
              <a:buNone/>
              <a:defRPr/>
            </a:pPr>
            <a:r>
              <a:rPr lang="en-US" sz="2400" dirty="0" smtClean="0"/>
              <a:t>   </a:t>
            </a:r>
            <a:r>
              <a:rPr lang="en-US" sz="2400" dirty="0" err="1" smtClean="0"/>
              <a:t>Git</a:t>
            </a:r>
            <a:r>
              <a:rPr lang="zh-CN" altLang="en-US" sz="2400" dirty="0" smtClean="0"/>
              <a:t>支持多种协议，包括</a:t>
            </a:r>
            <a:r>
              <a:rPr lang="en-US" sz="2400" dirty="0" smtClean="0"/>
              <a:t>https，</a:t>
            </a:r>
            <a:r>
              <a:rPr lang="zh-CN" altLang="en-US" sz="2400" dirty="0" smtClean="0"/>
              <a:t>但通过</a:t>
            </a:r>
            <a:r>
              <a:rPr lang="en-US" sz="2400" dirty="0" err="1" smtClean="0"/>
              <a:t>ssh</a:t>
            </a:r>
            <a:r>
              <a:rPr lang="zh-CN" altLang="en-US" sz="2400" dirty="0" smtClean="0"/>
              <a:t>支持的原生</a:t>
            </a:r>
            <a:r>
              <a:rPr lang="en-US" sz="2400" dirty="0" err="1" smtClean="0"/>
              <a:t>git</a:t>
            </a:r>
            <a:r>
              <a:rPr lang="zh-CN" altLang="en-US" sz="2400" dirty="0" smtClean="0"/>
              <a:t>协议速度最快。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branch-cre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86" y="4357694"/>
            <a:ext cx="2712496" cy="18896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分支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新建与切换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519238"/>
          </a:xfrm>
        </p:spPr>
        <p:txBody>
          <a:bodyPr/>
          <a:lstStyle/>
          <a:p>
            <a:r>
              <a:rPr lang="zh-CN" altLang="en-US" dirty="0" smtClean="0"/>
              <a:t>新建分支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切换分支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3428992" y="3357562"/>
            <a:ext cx="2214578" cy="642942"/>
          </a:xfrm>
          <a:prstGeom prst="rightArrow">
            <a:avLst>
              <a:gd name="adj1" fmla="val 46353"/>
              <a:gd name="adj2" fmla="val 627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 smtClean="0">
                <a:solidFill>
                  <a:schemeClr val="tx1"/>
                </a:solidFill>
              </a:rPr>
              <a:t>$ </a:t>
            </a:r>
            <a:r>
              <a:rPr lang="en-US" sz="1400" b="1" i="1" dirty="0" err="1" smtClean="0">
                <a:solidFill>
                  <a:schemeClr val="tx1"/>
                </a:solidFill>
              </a:rPr>
              <a:t>git</a:t>
            </a:r>
            <a:r>
              <a:rPr lang="en-US" sz="1400" b="1" i="1" dirty="0" smtClean="0">
                <a:solidFill>
                  <a:schemeClr val="tx1"/>
                </a:solidFill>
              </a:rPr>
              <a:t> branch testing  </a:t>
            </a:r>
          </a:p>
        </p:txBody>
      </p:sp>
      <p:pic>
        <p:nvPicPr>
          <p:cNvPr id="13" name="图片 12" descr="branch-checkedo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22" y="4714884"/>
            <a:ext cx="2389435" cy="1889603"/>
          </a:xfrm>
          <a:prstGeom prst="rect">
            <a:avLst/>
          </a:prstGeom>
        </p:spPr>
      </p:pic>
      <p:pic>
        <p:nvPicPr>
          <p:cNvPr id="14" name="图片 13" descr="Branch-Mast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8" y="2500306"/>
            <a:ext cx="2684614" cy="1357321"/>
          </a:xfrm>
          <a:prstGeom prst="rect">
            <a:avLst/>
          </a:prstGeom>
        </p:spPr>
      </p:pic>
      <p:pic>
        <p:nvPicPr>
          <p:cNvPr id="15" name="图片 14" descr="branch-crea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8" y="2500306"/>
            <a:ext cx="2712496" cy="1889603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3643306" y="5143512"/>
            <a:ext cx="2214578" cy="642942"/>
          </a:xfrm>
          <a:prstGeom prst="rightArrow">
            <a:avLst>
              <a:gd name="adj1" fmla="val 46353"/>
              <a:gd name="adj2" fmla="val 627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 smtClean="0">
                <a:solidFill>
                  <a:schemeClr val="tx1"/>
                </a:solidFill>
              </a:rPr>
              <a:t>$ </a:t>
            </a:r>
            <a:r>
              <a:rPr lang="en-US" sz="1400" b="1" i="1" dirty="0" err="1" smtClean="0">
                <a:solidFill>
                  <a:schemeClr val="tx1"/>
                </a:solidFill>
              </a:rPr>
              <a:t>git</a:t>
            </a:r>
            <a:r>
              <a:rPr lang="en-US" sz="1400" b="1" i="1" dirty="0" smtClean="0">
                <a:solidFill>
                  <a:schemeClr val="tx1"/>
                </a:solidFill>
              </a:rPr>
              <a:t> </a:t>
            </a:r>
            <a:r>
              <a:rPr lang="en-US" sz="1400" b="1" i="1" dirty="0" err="1" smtClean="0">
                <a:solidFill>
                  <a:schemeClr val="tx1"/>
                </a:solidFill>
              </a:rPr>
              <a:t>checout</a:t>
            </a:r>
            <a:r>
              <a:rPr lang="en-US" sz="1400" b="1" i="1" dirty="0" smtClean="0">
                <a:solidFill>
                  <a:schemeClr val="tx1"/>
                </a:solidFill>
              </a:rPr>
              <a:t> testing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分支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合并分支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876296"/>
          </a:xfrm>
        </p:spPr>
        <p:txBody>
          <a:bodyPr/>
          <a:lstStyle/>
          <a:p>
            <a:r>
              <a:rPr lang="zh-CN" altLang="en-US" dirty="0" smtClean="0"/>
              <a:t>分支合并</a:t>
            </a:r>
            <a:endParaRPr lang="zh-CN" altLang="en-US" dirty="0"/>
          </a:p>
        </p:txBody>
      </p:sp>
      <p:pic>
        <p:nvPicPr>
          <p:cNvPr id="4" name="图片 3" descr="Branch-Mer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2" y="2714620"/>
            <a:ext cx="3047748" cy="2627159"/>
          </a:xfrm>
          <a:prstGeom prst="rect">
            <a:avLst/>
          </a:prstGeom>
        </p:spPr>
      </p:pic>
      <p:pic>
        <p:nvPicPr>
          <p:cNvPr id="5" name="图片 4" descr="Branch-Merg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2857496"/>
            <a:ext cx="3714776" cy="1971106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143240" y="3357562"/>
            <a:ext cx="1214446" cy="428628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云形标注 7"/>
          <p:cNvSpPr/>
          <p:nvPr/>
        </p:nvSpPr>
        <p:spPr>
          <a:xfrm>
            <a:off x="4572000" y="1785926"/>
            <a:ext cx="1857388" cy="1214446"/>
          </a:xfrm>
          <a:prstGeom prst="cloudCallout">
            <a:avLst>
              <a:gd name="adj1" fmla="val -89046"/>
              <a:gd name="adj2" fmla="val 82393"/>
            </a:avLst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       </a:t>
            </a:r>
            <a:r>
              <a:rPr lang="en-US" sz="1400" i="1" dirty="0" smtClean="0">
                <a:solidFill>
                  <a:schemeClr val="tx1"/>
                </a:solidFill>
              </a:rPr>
              <a:t>$ </a:t>
            </a:r>
            <a:r>
              <a:rPr lang="en-US" sz="1400" i="1" dirty="0" err="1" smtClean="0">
                <a:solidFill>
                  <a:schemeClr val="tx1"/>
                </a:solidFill>
              </a:rPr>
              <a:t>git</a:t>
            </a:r>
            <a:r>
              <a:rPr lang="en-US" sz="1400" i="1" dirty="0" smtClean="0">
                <a:solidFill>
                  <a:schemeClr val="tx1"/>
                </a:solidFill>
              </a:rPr>
              <a:t> checkout master </a:t>
            </a:r>
          </a:p>
          <a:p>
            <a:pPr algn="ctr"/>
            <a:r>
              <a:rPr lang="en-US" sz="1400" i="1" dirty="0" smtClean="0">
                <a:solidFill>
                  <a:schemeClr val="tx1"/>
                </a:solidFill>
              </a:rPr>
              <a:t>$ </a:t>
            </a:r>
            <a:r>
              <a:rPr lang="en-US" sz="1400" i="1" dirty="0" err="1" smtClean="0">
                <a:solidFill>
                  <a:schemeClr val="tx1"/>
                </a:solidFill>
              </a:rPr>
              <a:t>git</a:t>
            </a:r>
            <a:r>
              <a:rPr lang="en-US" sz="1400" i="1" dirty="0" smtClean="0">
                <a:solidFill>
                  <a:schemeClr val="tx1"/>
                </a:solidFill>
              </a:rPr>
              <a:t> merge </a:t>
            </a:r>
            <a:r>
              <a:rPr lang="en-US" altLang="zh-CN" sz="1400" i="1" dirty="0" smtClean="0">
                <a:solidFill>
                  <a:schemeClr val="tx1"/>
                </a:solidFill>
              </a:rPr>
              <a:t>testing</a:t>
            </a:r>
            <a:endParaRPr lang="zh-CN" altLang="en-US" sz="1400" i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472" y="5500702"/>
            <a:ext cx="8001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zh-CN" altLang="en-US" dirty="0"/>
              <a:t>会用两个分支的末端（</a:t>
            </a:r>
            <a:r>
              <a:rPr lang="en-US" altLang="zh-CN" dirty="0"/>
              <a:t>C4 </a:t>
            </a:r>
            <a:r>
              <a:rPr lang="zh-CN" altLang="en-US" dirty="0"/>
              <a:t>和 </a:t>
            </a:r>
            <a:r>
              <a:rPr lang="en-US" altLang="zh-CN" dirty="0"/>
              <a:t>C5</a:t>
            </a:r>
            <a:r>
              <a:rPr lang="zh-CN" altLang="en-US" dirty="0"/>
              <a:t>）以及它们的共同祖先（</a:t>
            </a:r>
            <a:r>
              <a:rPr lang="en-US" altLang="zh-CN" dirty="0"/>
              <a:t>C2</a:t>
            </a:r>
            <a:r>
              <a:rPr lang="zh-CN" altLang="en-US" dirty="0"/>
              <a:t>）进行一次简单</a:t>
            </a:r>
            <a:r>
              <a:rPr lang="zh-CN" altLang="en-US" dirty="0" smtClean="0"/>
              <a:t>的三</a:t>
            </a:r>
            <a:r>
              <a:rPr lang="zh-CN" altLang="en-US" dirty="0"/>
              <a:t>方合并</a:t>
            </a:r>
            <a:r>
              <a:rPr lang="zh-CN" altLang="en-US" dirty="0" smtClean="0"/>
              <a:t>后，对合并后的结果</a:t>
            </a:r>
            <a:r>
              <a:rPr lang="zh-CN" altLang="en-US" dirty="0"/>
              <a:t>重新做一个新的快照，并自动创建一个指向它的提交对象（</a:t>
            </a:r>
            <a:r>
              <a:rPr lang="en-US" altLang="zh-CN" dirty="0"/>
              <a:t>C6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简介</a:t>
            </a:r>
            <a:r>
              <a:rPr lang="en-US" altLang="zh-CN" smtClean="0"/>
              <a:t>—</a:t>
            </a:r>
            <a:r>
              <a:rPr lang="zh-CN" altLang="en-US" smtClean="0"/>
              <a:t>特点</a:t>
            </a:r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目前最流行的分布式版本控制系统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公共服务器压力和数据量都不会太大。</a:t>
            </a:r>
          </a:p>
          <a:p>
            <a:pPr eaLnBrk="1" hangingPunct="1"/>
            <a:r>
              <a:rPr lang="zh-CN" altLang="en-US" smtClean="0"/>
              <a:t>速度快、灵活。</a:t>
            </a:r>
          </a:p>
          <a:p>
            <a:pPr eaLnBrk="1" hangingPunct="1"/>
            <a:r>
              <a:rPr lang="zh-CN" altLang="en-US" smtClean="0"/>
              <a:t>任意两个开发者之间可以很容易的解决冲突。</a:t>
            </a:r>
          </a:p>
          <a:p>
            <a:pPr eaLnBrk="1" hangingPunct="1"/>
            <a:r>
              <a:rPr lang="zh-CN" altLang="en-US" smtClean="0"/>
              <a:t>离线工作。</a:t>
            </a:r>
          </a:p>
          <a:p>
            <a:pPr eaLnBrk="1" hangingPunct="1"/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分支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多人协作（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查看远程库信息，使用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remote -v；</a:t>
            </a:r>
          </a:p>
          <a:p>
            <a:pPr>
              <a:buNone/>
            </a:pPr>
            <a:r>
              <a:rPr lang="en-US" sz="2000" i="1" dirty="0" smtClean="0">
                <a:solidFill>
                  <a:schemeClr val="tx1"/>
                </a:solidFill>
                <a:latin typeface="+mn-lt"/>
                <a:ea typeface="+mn-ea"/>
              </a:rPr>
              <a:t>     $ </a:t>
            </a:r>
            <a:r>
              <a:rPr lang="en-US" sz="2000" i="1" dirty="0" err="1" smtClean="0">
                <a:solidFill>
                  <a:schemeClr val="tx1"/>
                </a:solidFill>
                <a:latin typeface="+mn-lt"/>
                <a:ea typeface="+mn-ea"/>
              </a:rPr>
              <a:t>git</a:t>
            </a:r>
            <a:r>
              <a:rPr lang="en-US" sz="2000" i="1" dirty="0" smtClean="0">
                <a:solidFill>
                  <a:schemeClr val="tx1"/>
                </a:solidFill>
                <a:latin typeface="+mn-lt"/>
                <a:ea typeface="+mn-ea"/>
              </a:rPr>
              <a:t> remote -v</a:t>
            </a:r>
            <a:br>
              <a:rPr lang="en-US" sz="2000" i="1" dirty="0" smtClean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altLang="zh-CN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  https://git.coding.net/shiner_chen/UDP-Server.git (fetch)</a:t>
            </a:r>
          </a:p>
          <a:p>
            <a:pPr>
              <a:buNone/>
            </a:pPr>
            <a:r>
              <a:rPr lang="en-US" altLang="zh-CN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origin  https://git.coding.net/shiner_chen/UDP-Server.git (push)</a:t>
            </a:r>
            <a:endParaRPr lang="en-US" i="1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本地新建的分支如果不推送到远程，对其他人就是不可见的； 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从本地推送分支，使用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push origin branch-name，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如果推送失败，先用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pull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抓取远程的新提交； </a:t>
            </a:r>
            <a:b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分支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多人协作（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在本地创建和远程分支对应的分支，使用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checkout -b branch-name origin/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branchname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本地和远程分支的名称最好一致；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建立本地分支和远程分支的关联，使⽤</a:t>
            </a:r>
            <a:r>
              <a:rPr lang="en-US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 branch --</a:t>
            </a:r>
            <a:r>
              <a:rPr lang="en-US" dirty="0" smtClean="0">
                <a:solidFill>
                  <a:srgbClr val="FF0000"/>
                </a:solidFill>
              </a:rPr>
              <a:t>set-upstream-to= origin/branch-name </a:t>
            </a:r>
            <a:r>
              <a:rPr lang="en-US" dirty="0" err="1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branch-name</a:t>
            </a:r>
            <a:r>
              <a:rPr lang="en-US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； </a:t>
            </a:r>
          </a:p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从远程抓取分支，使用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pull，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如果有冲突，要先处理冲突。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标签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创建标签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发布一个版本时，通常先在版本库中打一个标签，唯一确定打标签时刻的版 本。</a:t>
            </a:r>
            <a:endParaRPr lang="en-US" altLang="zh-CN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打标签命令：</a:t>
            </a:r>
            <a:r>
              <a:rPr lang="en-US" sz="28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tag name</a:t>
            </a:r>
          </a:p>
          <a:p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默认标签是打在最新提交的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上的。可以通过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commit id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来为历史时刻打标签：</a:t>
            </a:r>
            <a:endParaRPr lang="en-US" altLang="zh-CN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>
              <a:buNone/>
            </a:pPr>
            <a:r>
              <a:rPr lang="en-US" sz="2400" i="1" dirty="0" smtClean="0">
                <a:solidFill>
                  <a:schemeClr val="tx1"/>
                </a:solidFill>
                <a:latin typeface="+mn-lt"/>
                <a:ea typeface="+mn-ea"/>
              </a:rPr>
              <a:t>$ </a:t>
            </a:r>
            <a:r>
              <a:rPr lang="en-US" sz="2400" i="1" dirty="0" err="1" smtClean="0">
                <a:solidFill>
                  <a:schemeClr val="tx1"/>
                </a:solidFill>
                <a:latin typeface="+mn-lt"/>
                <a:ea typeface="+mn-ea"/>
              </a:rPr>
              <a:t>git</a:t>
            </a:r>
            <a:r>
              <a:rPr lang="en-US" sz="2400" i="1" dirty="0" smtClean="0">
                <a:solidFill>
                  <a:schemeClr val="tx1"/>
                </a:solidFill>
                <a:latin typeface="+mn-lt"/>
                <a:ea typeface="+mn-ea"/>
              </a:rPr>
              <a:t> tag </a:t>
            </a:r>
            <a:r>
              <a:rPr lang="en-US" sz="2400" i="1" dirty="0" smtClean="0"/>
              <a:t>&lt;version number&gt; &lt;commit id&gt;</a:t>
            </a:r>
            <a:endParaRPr lang="en-US" altLang="zh-CN" sz="2400" i="1" dirty="0" smtClean="0"/>
          </a:p>
          <a:p>
            <a:r>
              <a:rPr lang="zh-CN" altLang="en-US" sz="2800" dirty="0" smtClean="0"/>
              <a:t>用</a:t>
            </a:r>
            <a:r>
              <a:rPr lang="en-US" sz="28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show </a:t>
            </a:r>
            <a:r>
              <a:rPr lang="en-US" sz="28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tagname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查看标签信信息：</a:t>
            </a:r>
            <a:endParaRPr lang="en-US" altLang="zh-CN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可以创建带有说明的标签，用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指定标签名，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指定说明文字：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sz="2400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 </a:t>
            </a:r>
            <a:r>
              <a:rPr lang="en-US" sz="2400" i="1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sz="2400" i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tag -a v0.1 -m "version 0.1 released" 3628164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标签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操作标签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命令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push origin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tagname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可以推送⼀个本地标签；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命令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push origin --tags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可以推送全部未推送过的本地标签； 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命令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tag -d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tagname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可以删除⼀个本地标签； 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命令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push origin :refs/tags/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tagname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可以删除一个远程标签。</a:t>
            </a:r>
            <a:b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常用命令备忘图</a:t>
            </a:r>
            <a:endParaRPr lang="zh-CN" altLang="en-US" dirty="0"/>
          </a:p>
        </p:txBody>
      </p:sp>
      <p:pic>
        <p:nvPicPr>
          <p:cNvPr id="5" name="内容占位符 4" descr="Git命令备忘图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4282" y="1357298"/>
            <a:ext cx="8878690" cy="621510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分支模型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Flow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Flow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是构建在</a:t>
            </a:r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之上的一个组织软件开发活动的模型，是在</a:t>
            </a:r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之上构建的一项软件开发最佳实践。</a:t>
            </a:r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Flow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是一套使用</a:t>
            </a:r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进行源代码管理时的一套行为规范和简化部分</a:t>
            </a:r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操作的工具。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err="1" smtClean="0"/>
              <a:t>SourceTree</a:t>
            </a:r>
            <a:r>
              <a:rPr lang="zh-CN" altLang="en-US" dirty="0" smtClean="0"/>
              <a:t>客户端集成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Flow</a:t>
            </a:r>
            <a:r>
              <a:rPr lang="zh-CN" altLang="en-US" dirty="0" smtClean="0"/>
              <a:t>功能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分支模型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总览</a:t>
            </a:r>
            <a:endParaRPr lang="zh-CN" altLang="en-US" dirty="0"/>
          </a:p>
        </p:txBody>
      </p:sp>
      <p:pic>
        <p:nvPicPr>
          <p:cNvPr id="4" name="内容占位符 3" descr="分支管理模型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571612"/>
            <a:ext cx="3643338" cy="4866232"/>
          </a:xfrm>
        </p:spPr>
      </p:pic>
      <p:sp>
        <p:nvSpPr>
          <p:cNvPr id="5" name="TextBox 4"/>
          <p:cNvSpPr txBox="1"/>
          <p:nvPr/>
        </p:nvSpPr>
        <p:spPr>
          <a:xfrm>
            <a:off x="4429124" y="1857364"/>
            <a:ext cx="435771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</a:t>
            </a:r>
            <a:r>
              <a:rPr lang="zh-CN" altLang="en-US" dirty="0" smtClean="0"/>
              <a:t>左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右：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时间轴；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dirty="0" smtClean="0"/>
              <a:t> feature</a:t>
            </a:r>
            <a:r>
              <a:rPr lang="en-US" altLang="en-US" dirty="0"/>
              <a:t>（</a:t>
            </a:r>
            <a:r>
              <a:rPr lang="zh-CN" altLang="en-US" dirty="0"/>
              <a:t>玫红</a:t>
            </a:r>
            <a:r>
              <a:rPr lang="zh-CN" altLang="en-US" dirty="0" smtClean="0"/>
              <a:t>）：主要</a:t>
            </a:r>
            <a:r>
              <a:rPr lang="zh-CN" altLang="en-US" dirty="0"/>
              <a:t>是</a:t>
            </a:r>
            <a:r>
              <a:rPr lang="zh-CN" altLang="en-US" dirty="0" smtClean="0"/>
              <a:t>自己开发，</a:t>
            </a:r>
            <a:r>
              <a:rPr lang="zh-CN" altLang="en-US" dirty="0"/>
              <a:t>差不多的时候要合并回</a:t>
            </a:r>
            <a:r>
              <a:rPr lang="en-US" altLang="en-US" dirty="0"/>
              <a:t>develop</a:t>
            </a:r>
            <a:r>
              <a:rPr lang="zh-CN" altLang="en-US" dirty="0"/>
              <a:t>去。从不与</a:t>
            </a:r>
            <a:r>
              <a:rPr lang="en-US" altLang="en-US" dirty="0"/>
              <a:t>master</a:t>
            </a:r>
            <a:r>
              <a:rPr lang="zh-CN" altLang="en-US" dirty="0"/>
              <a:t>交互。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dirty="0" smtClean="0"/>
              <a:t> develop</a:t>
            </a:r>
            <a:r>
              <a:rPr lang="en-US" altLang="en-US" dirty="0"/>
              <a:t>（</a:t>
            </a:r>
            <a:r>
              <a:rPr lang="zh-CN" altLang="en-US" dirty="0"/>
              <a:t>黄色</a:t>
            </a:r>
            <a:r>
              <a:rPr lang="zh-CN" altLang="en-US" dirty="0" smtClean="0"/>
              <a:t>）：主要</a:t>
            </a:r>
            <a:r>
              <a:rPr lang="zh-CN" altLang="en-US" dirty="0"/>
              <a:t>是和</a:t>
            </a:r>
            <a:r>
              <a:rPr lang="en-US" altLang="en-US" dirty="0"/>
              <a:t>feature</a:t>
            </a:r>
            <a:r>
              <a:rPr lang="zh-CN" altLang="en-US" dirty="0"/>
              <a:t>以及</a:t>
            </a:r>
            <a:r>
              <a:rPr lang="en-US" altLang="en-US" dirty="0"/>
              <a:t>release</a:t>
            </a:r>
            <a:r>
              <a:rPr lang="zh-CN" altLang="en-US" dirty="0"/>
              <a:t>交互。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dirty="0" smtClean="0"/>
              <a:t> release</a:t>
            </a:r>
            <a:r>
              <a:rPr lang="en-US" altLang="en-US" dirty="0"/>
              <a:t>（</a:t>
            </a:r>
            <a:r>
              <a:rPr lang="zh-CN" altLang="en-US" dirty="0"/>
              <a:t>绿色</a:t>
            </a:r>
            <a:r>
              <a:rPr lang="zh-CN" altLang="en-US" dirty="0" smtClean="0"/>
              <a:t>）：总是</a:t>
            </a:r>
            <a:r>
              <a:rPr lang="zh-CN" altLang="en-US" dirty="0"/>
              <a:t>基于</a:t>
            </a:r>
            <a:r>
              <a:rPr lang="en-US" altLang="en-US" dirty="0"/>
              <a:t>develop，</a:t>
            </a:r>
            <a:r>
              <a:rPr lang="zh-CN" altLang="en-US" dirty="0"/>
              <a:t>最后又合并回</a:t>
            </a:r>
            <a:r>
              <a:rPr lang="en-US" altLang="en-US" dirty="0"/>
              <a:t>develop。</a:t>
            </a:r>
            <a:r>
              <a:rPr lang="zh-CN" altLang="en-US" dirty="0"/>
              <a:t>当然对应的</a:t>
            </a:r>
            <a:r>
              <a:rPr lang="en-US" altLang="en-US" dirty="0"/>
              <a:t>tag</a:t>
            </a:r>
            <a:r>
              <a:rPr lang="zh-CN" altLang="en-US" dirty="0"/>
              <a:t>跑到</a:t>
            </a:r>
            <a:r>
              <a:rPr lang="en-US" altLang="en-US" dirty="0"/>
              <a:t>master</a:t>
            </a:r>
            <a:r>
              <a:rPr lang="zh-CN" altLang="en-US" dirty="0"/>
              <a:t>这边去了。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dirty="0" smtClean="0"/>
              <a:t> </a:t>
            </a:r>
            <a:r>
              <a:rPr lang="en-US" altLang="en-US" dirty="0" err="1" smtClean="0"/>
              <a:t>hotfix</a:t>
            </a:r>
            <a:r>
              <a:rPr lang="en-US" altLang="en-US" dirty="0"/>
              <a:t>（</a:t>
            </a:r>
            <a:r>
              <a:rPr lang="zh-CN" altLang="en-US" dirty="0"/>
              <a:t>红色</a:t>
            </a:r>
            <a:r>
              <a:rPr lang="zh-CN" altLang="en-US" dirty="0" smtClean="0"/>
              <a:t>）：总是</a:t>
            </a:r>
            <a:r>
              <a:rPr lang="zh-CN" altLang="en-US" dirty="0"/>
              <a:t>基于</a:t>
            </a:r>
            <a:r>
              <a:rPr lang="en-US" altLang="en-US" dirty="0"/>
              <a:t>master，</a:t>
            </a:r>
            <a:r>
              <a:rPr lang="zh-CN" altLang="en-US" dirty="0"/>
              <a:t>并最后合并到</a:t>
            </a:r>
            <a:r>
              <a:rPr lang="en-US" altLang="en-US" dirty="0"/>
              <a:t>master</a:t>
            </a:r>
            <a:r>
              <a:rPr lang="zh-CN" altLang="en-US" dirty="0"/>
              <a:t>和</a:t>
            </a:r>
            <a:r>
              <a:rPr lang="en-US" altLang="en-US" dirty="0"/>
              <a:t>develop。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dirty="0" smtClean="0"/>
              <a:t> master</a:t>
            </a:r>
            <a:r>
              <a:rPr lang="en-US" altLang="en-US" dirty="0"/>
              <a:t>（</a:t>
            </a:r>
            <a:r>
              <a:rPr lang="zh-CN" altLang="en-US" dirty="0"/>
              <a:t>蓝色）。没有什么东西，仅是一些关联的</a:t>
            </a:r>
            <a:r>
              <a:rPr lang="en-US" altLang="en-US" dirty="0"/>
              <a:t>tag，</a:t>
            </a:r>
            <a:r>
              <a:rPr lang="zh-CN" altLang="en-US" dirty="0"/>
              <a:t>因从不在</a:t>
            </a:r>
            <a:r>
              <a:rPr lang="en-US" altLang="en-US" dirty="0"/>
              <a:t>master</a:t>
            </a:r>
            <a:r>
              <a:rPr lang="zh-CN" altLang="en-US" dirty="0"/>
              <a:t>上开发。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分支模型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主分支</a:t>
            </a:r>
            <a:endParaRPr lang="zh-CN" altLang="en-US" dirty="0"/>
          </a:p>
        </p:txBody>
      </p:sp>
      <p:pic>
        <p:nvPicPr>
          <p:cNvPr id="4" name="内容占位符 3" descr="主分支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714488"/>
            <a:ext cx="3286148" cy="4890409"/>
          </a:xfrm>
        </p:spPr>
      </p:pic>
      <p:sp>
        <p:nvSpPr>
          <p:cNvPr id="5" name="TextBox 4"/>
          <p:cNvSpPr txBox="1"/>
          <p:nvPr/>
        </p:nvSpPr>
        <p:spPr>
          <a:xfrm>
            <a:off x="4143372" y="1571612"/>
            <a:ext cx="457203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master</a:t>
            </a:r>
            <a:r>
              <a:rPr lang="zh-CN" altLang="en-US" dirty="0"/>
              <a:t>分支上存放的应该是随时可供在生产环境中部署的代码（</a:t>
            </a:r>
            <a:r>
              <a:rPr lang="en-US" dirty="0"/>
              <a:t>Production Ready state）。</a:t>
            </a:r>
            <a:r>
              <a:rPr lang="zh-CN" altLang="en-US" dirty="0"/>
              <a:t>当开发活动告一段落，产生了一份新的可供部署的代码时，</a:t>
            </a:r>
            <a:r>
              <a:rPr lang="en-US" dirty="0"/>
              <a:t>master</a:t>
            </a:r>
            <a:r>
              <a:rPr lang="zh-CN" altLang="en-US" dirty="0"/>
              <a:t>分支上的代码会被更新。同时，每一次更新</a:t>
            </a:r>
            <a:r>
              <a:rPr lang="zh-CN" altLang="en-US" dirty="0" smtClean="0"/>
              <a:t>，</a:t>
            </a:r>
            <a:r>
              <a:rPr lang="zh-CN" altLang="en-US" dirty="0"/>
              <a:t>都应</a:t>
            </a:r>
            <a:r>
              <a:rPr lang="zh-CN" altLang="en-US" dirty="0" smtClean="0"/>
              <a:t>添加</a:t>
            </a:r>
            <a:r>
              <a:rPr lang="zh-CN" altLang="en-US" dirty="0"/>
              <a:t>对应的版本号标签（</a:t>
            </a:r>
            <a:r>
              <a:rPr lang="en-US" dirty="0"/>
              <a:t>TAG）。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develop</a:t>
            </a:r>
            <a:r>
              <a:rPr lang="zh-CN" altLang="en-US" dirty="0"/>
              <a:t>分支是保存当前最新开发成果的分支。通常这个分支上的代码也是可进行每日夜间发布的代码（</a:t>
            </a:r>
            <a:r>
              <a:rPr lang="en-US" dirty="0"/>
              <a:t>Nightly build）。</a:t>
            </a:r>
            <a:r>
              <a:rPr lang="zh-CN" altLang="en-US" dirty="0"/>
              <a:t>因此这个分支有时也可以被称作“</a:t>
            </a:r>
            <a:r>
              <a:rPr lang="en-US" dirty="0"/>
              <a:t>integration branch</a:t>
            </a:r>
            <a:r>
              <a:rPr lang="en-US" dirty="0" smtClean="0"/>
              <a:t>”。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当</a:t>
            </a:r>
            <a:r>
              <a:rPr lang="en-US" altLang="zh-CN" dirty="0"/>
              <a:t>develop</a:t>
            </a:r>
            <a:r>
              <a:rPr lang="zh-CN" altLang="en-US" dirty="0"/>
              <a:t>分支上的代码已实现</a:t>
            </a:r>
            <a:r>
              <a:rPr lang="zh-CN" altLang="en-US" dirty="0" smtClean="0"/>
              <a:t>了发布要求的所有功能</a:t>
            </a:r>
            <a:r>
              <a:rPr lang="zh-CN" altLang="en-US" dirty="0"/>
              <a:t>，通过了所有的测试后</a:t>
            </a:r>
            <a:r>
              <a:rPr lang="zh-CN" altLang="en-US" dirty="0" smtClean="0"/>
              <a:t>，就</a:t>
            </a:r>
            <a:r>
              <a:rPr lang="zh-CN" altLang="en-US" dirty="0"/>
              <a:t>可以将所有的开发成果合并回</a:t>
            </a:r>
            <a:r>
              <a:rPr lang="en-US" altLang="zh-CN" dirty="0"/>
              <a:t>master</a:t>
            </a:r>
            <a:r>
              <a:rPr lang="zh-CN" altLang="en-US" dirty="0"/>
              <a:t>分支了。对于</a:t>
            </a:r>
            <a:r>
              <a:rPr lang="en-US" altLang="zh-CN" dirty="0"/>
              <a:t>master</a:t>
            </a:r>
            <a:r>
              <a:rPr lang="zh-CN" altLang="en-US" dirty="0"/>
              <a:t>分支上的新提交的</a:t>
            </a:r>
            <a:r>
              <a:rPr lang="zh-CN" altLang="en-US" dirty="0" smtClean="0"/>
              <a:t>代码，都</a:t>
            </a:r>
            <a:r>
              <a:rPr lang="zh-CN" altLang="en-US" dirty="0"/>
              <a:t>打上一个新的版本号标签（</a:t>
            </a:r>
            <a:r>
              <a:rPr lang="en-US" altLang="zh-CN" dirty="0" smtClean="0"/>
              <a:t>TAG</a:t>
            </a:r>
            <a:r>
              <a:rPr lang="zh-CN" altLang="en-US" dirty="0" smtClean="0"/>
              <a:t>）。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分支模型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辅助性分支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我们的开发模型使用了各种辅助性分支，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功能分支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发布分支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热修复分支</a:t>
            </a:r>
          </a:p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这些分支与关键分支（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）不同，这些分支总是有一个有限的生命期，因为他们最终会被移除。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分支模型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功能</a:t>
            </a:r>
            <a:r>
              <a:rPr lang="zh-CN" altLang="en-US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分支</a:t>
            </a:r>
            <a:endParaRPr lang="zh-CN" altLang="en-US" dirty="0"/>
          </a:p>
        </p:txBody>
      </p:sp>
      <p:pic>
        <p:nvPicPr>
          <p:cNvPr id="4" name="内容占位符 3" descr="功能分支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785925"/>
            <a:ext cx="1714512" cy="4537657"/>
          </a:xfrm>
        </p:spPr>
      </p:pic>
      <p:sp>
        <p:nvSpPr>
          <p:cNvPr id="5" name="TextBox 4"/>
          <p:cNvSpPr txBox="1"/>
          <p:nvPr/>
        </p:nvSpPr>
        <p:spPr>
          <a:xfrm>
            <a:off x="3214678" y="1857364"/>
            <a:ext cx="54292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/>
              <a:t>功能分支可能</a:t>
            </a:r>
            <a:r>
              <a:rPr lang="zh-CN" altLang="en-US" sz="2000" dirty="0"/>
              <a:t>是</a:t>
            </a:r>
            <a:r>
              <a:rPr lang="en-US" altLang="zh-CN" sz="2000" dirty="0"/>
              <a:t>develop</a:t>
            </a:r>
            <a:r>
              <a:rPr lang="zh-CN" altLang="en-US" sz="2000" dirty="0"/>
              <a:t>分支的分支版本，最终必须合并到</a:t>
            </a:r>
            <a:r>
              <a:rPr lang="en-US" altLang="zh-CN" sz="2000" dirty="0"/>
              <a:t>develop</a:t>
            </a:r>
            <a:r>
              <a:rPr lang="zh-CN" altLang="en-US" sz="2000" dirty="0"/>
              <a:t>分支中。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分支命名规则：除了</a:t>
            </a:r>
            <a:r>
              <a:rPr lang="en-US" altLang="zh-CN" sz="2000" dirty="0"/>
              <a:t>master</a:t>
            </a:r>
            <a:r>
              <a:rPr lang="zh-CN" altLang="en-US" sz="2000" dirty="0"/>
              <a:t>、</a:t>
            </a:r>
            <a:r>
              <a:rPr lang="en-US" altLang="zh-CN" sz="2000" dirty="0"/>
              <a:t>develop</a:t>
            </a:r>
            <a:r>
              <a:rPr lang="zh-CN" altLang="en-US" sz="2000" dirty="0"/>
              <a:t>、</a:t>
            </a:r>
            <a:r>
              <a:rPr lang="en-US" altLang="zh-CN" sz="2000" dirty="0"/>
              <a:t>release-*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orhotfix</a:t>
            </a:r>
            <a:r>
              <a:rPr lang="en-US" altLang="zh-CN" sz="2000" dirty="0"/>
              <a:t>-*</a:t>
            </a:r>
            <a:r>
              <a:rPr lang="zh-CN" altLang="en-US" sz="2000" dirty="0"/>
              <a:t>之外，其他命名均可。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功能</a:t>
            </a:r>
            <a:r>
              <a:rPr lang="zh-CN" altLang="en-US" sz="2000" dirty="0" smtClean="0"/>
              <a:t>分支通常</a:t>
            </a:r>
            <a:r>
              <a:rPr lang="zh-CN" altLang="en-US" sz="2000" dirty="0"/>
              <a:t>为即将发布或者未来发布版开发新的功能</a:t>
            </a:r>
            <a:r>
              <a:rPr lang="zh-CN" altLang="en-US" sz="2000" dirty="0" smtClean="0"/>
              <a:t>。功能分支的</a:t>
            </a:r>
            <a:r>
              <a:rPr lang="zh-CN" altLang="en-US" sz="2000" dirty="0"/>
              <a:t>实质是只要这个功能处于开发状态它就会存在，但是最终会或合并到</a:t>
            </a:r>
            <a:r>
              <a:rPr lang="en-US" altLang="zh-CN" sz="2000" dirty="0"/>
              <a:t>develop</a:t>
            </a:r>
            <a:r>
              <a:rPr lang="zh-CN" altLang="en-US" sz="2000" dirty="0"/>
              <a:t>分支（确定将新功能添加到不久的发布版中）或取消（譬如一次令人失望的测试）。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/>
              <a:t>功能分支通常存在于开发者的软件库，而不是在源代码库中。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简介</a:t>
            </a:r>
            <a:r>
              <a:rPr lang="en-US" altLang="zh-CN" smtClean="0"/>
              <a:t>—</a:t>
            </a:r>
            <a:r>
              <a:rPr lang="zh-CN" altLang="en-US" smtClean="0"/>
              <a:t>分布式</a:t>
            </a:r>
            <a:r>
              <a:rPr lang="en-US" altLang="zh-CN" smtClean="0"/>
              <a:t>VS</a:t>
            </a:r>
            <a:r>
              <a:rPr lang="zh-CN" altLang="en-US" smtClean="0"/>
              <a:t>集中式</a:t>
            </a:r>
          </a:p>
        </p:txBody>
      </p:sp>
      <p:pic>
        <p:nvPicPr>
          <p:cNvPr id="1229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00063" y="2143125"/>
            <a:ext cx="3381375" cy="2381250"/>
          </a:xfrm>
          <a:noFill/>
        </p:spPr>
      </p:pic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88" y="1714500"/>
            <a:ext cx="3357562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3" name="TextBox 5"/>
          <p:cNvSpPr txBox="1">
            <a:spLocks noChangeArrowheads="1"/>
          </p:cNvSpPr>
          <p:nvPr/>
        </p:nvSpPr>
        <p:spPr bwMode="auto">
          <a:xfrm>
            <a:off x="4143375" y="3214688"/>
            <a:ext cx="595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i="1"/>
              <a:t>VS</a:t>
            </a:r>
            <a:endParaRPr lang="zh-CN" altLang="en-US" sz="2400" b="1" i="1"/>
          </a:p>
        </p:txBody>
      </p:sp>
      <p:sp>
        <p:nvSpPr>
          <p:cNvPr id="12294" name="TextBox 6"/>
          <p:cNvSpPr txBox="1">
            <a:spLocks noChangeArrowheads="1"/>
          </p:cNvSpPr>
          <p:nvPr/>
        </p:nvSpPr>
        <p:spPr bwMode="auto">
          <a:xfrm>
            <a:off x="428625" y="4929188"/>
            <a:ext cx="3714750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/>
              <a:t>代表：</a:t>
            </a:r>
            <a:r>
              <a:rPr lang="en-US" altLang="zh-CN"/>
              <a:t>ClearCase</a:t>
            </a:r>
            <a:r>
              <a:rPr lang="zh-CN" altLang="en-US"/>
              <a:t>，</a:t>
            </a:r>
            <a:r>
              <a:rPr lang="en-US" altLang="zh-CN"/>
              <a:t>SVN</a:t>
            </a:r>
            <a:r>
              <a:rPr lang="zh-CN" altLang="en-US"/>
              <a:t>， </a:t>
            </a:r>
            <a:r>
              <a:rPr lang="en-US" altLang="zh-CN"/>
              <a:t>VSS</a:t>
            </a:r>
          </a:p>
          <a:p>
            <a:r>
              <a:rPr lang="zh-CN" altLang="en-US" b="1"/>
              <a:t>特点：</a:t>
            </a:r>
            <a:r>
              <a:rPr lang="zh-CN" altLang="en-US"/>
              <a:t>集中管理的服务器，保存所有文件的修订版本，客户端连到这台服务器，取出最新的文件或者提交更新。</a:t>
            </a:r>
          </a:p>
        </p:txBody>
      </p:sp>
      <p:sp>
        <p:nvSpPr>
          <p:cNvPr id="12295" name="TextBox 7"/>
          <p:cNvSpPr txBox="1">
            <a:spLocks noChangeArrowheads="1"/>
          </p:cNvSpPr>
          <p:nvPr/>
        </p:nvSpPr>
        <p:spPr bwMode="auto">
          <a:xfrm>
            <a:off x="5000625" y="4929188"/>
            <a:ext cx="371475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/>
              <a:t>代表：</a:t>
            </a:r>
            <a:r>
              <a:rPr lang="en-US" altLang="zh-CN"/>
              <a:t>Git</a:t>
            </a:r>
            <a:r>
              <a:rPr lang="zh-CN" altLang="en-US"/>
              <a:t>，</a:t>
            </a:r>
            <a:r>
              <a:rPr lang="en-US"/>
              <a:t> </a:t>
            </a:r>
            <a:r>
              <a:rPr lang="en-US" altLang="zh-CN"/>
              <a:t>Mercurial</a:t>
            </a:r>
            <a:r>
              <a:rPr lang="zh-CN" altLang="en-US"/>
              <a:t>、</a:t>
            </a:r>
            <a:r>
              <a:rPr lang="en-US" altLang="zh-CN"/>
              <a:t>Bazaar</a:t>
            </a:r>
          </a:p>
          <a:p>
            <a:r>
              <a:rPr lang="zh-CN" altLang="en-US" b="1"/>
              <a:t>特点：</a:t>
            </a:r>
            <a:r>
              <a:rPr lang="zh-CN" altLang="en-US"/>
              <a:t>客户端镜像原始的代码仓库，任何一处协同工作用的服务器发生故障，事后都可以用任何一个镜像出来的本地仓库恢复。</a:t>
            </a:r>
          </a:p>
          <a:p>
            <a:r>
              <a:rPr lang="en-US"/>
              <a:t/>
            </a:r>
            <a:br>
              <a:rPr lang="en-US"/>
            </a:b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分支模型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功能</a:t>
            </a:r>
            <a:r>
              <a:rPr lang="zh-CN" altLang="en-US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分支</a:t>
            </a:r>
            <a:endParaRPr lang="zh-CN" altLang="en-US" dirty="0"/>
          </a:p>
        </p:txBody>
      </p:sp>
      <p:pic>
        <p:nvPicPr>
          <p:cNvPr id="4" name="内容占位符 3" descr="功能分支mer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72" y="1785926"/>
            <a:ext cx="4074554" cy="3643338"/>
          </a:xfrm>
        </p:spPr>
      </p:pic>
      <p:sp>
        <p:nvSpPr>
          <p:cNvPr id="10" name="TextBox 9"/>
          <p:cNvSpPr txBox="1"/>
          <p:nvPr/>
        </p:nvSpPr>
        <p:spPr>
          <a:xfrm>
            <a:off x="4650462" y="1785926"/>
            <a:ext cx="4279256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zh-CN" altLang="en-US" sz="2400" b="1" dirty="0"/>
              <a:t>合并一个功能到</a:t>
            </a:r>
            <a:r>
              <a:rPr lang="en-US" sz="2400" b="1" dirty="0"/>
              <a:t>develop</a:t>
            </a:r>
            <a:r>
              <a:rPr lang="zh-CN" altLang="en-US" sz="2400" b="1" dirty="0" smtClean="0"/>
              <a:t>分支</a:t>
            </a:r>
            <a:endParaRPr lang="en-US" sz="2400" i="1" dirty="0" smtClean="0"/>
          </a:p>
          <a:p>
            <a:r>
              <a:rPr lang="en-US" b="1" i="1" dirty="0" smtClean="0"/>
              <a:t>$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checkout develop</a:t>
            </a:r>
            <a:endParaRPr lang="zh-CN" altLang="en-US" b="1" i="1" dirty="0" smtClean="0"/>
          </a:p>
          <a:p>
            <a:r>
              <a:rPr lang="en-US" i="1" dirty="0" smtClean="0"/>
              <a:t>Switched to branch 'develop'</a:t>
            </a:r>
            <a:endParaRPr lang="zh-CN" altLang="en-US" i="1" dirty="0" smtClean="0"/>
          </a:p>
          <a:p>
            <a:r>
              <a:rPr lang="en-US" b="1" i="1" dirty="0" smtClean="0"/>
              <a:t>$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merge </a:t>
            </a:r>
            <a:r>
              <a:rPr lang="en-US" b="1" i="1" dirty="0" smtClean="0">
                <a:solidFill>
                  <a:srgbClr val="FF0000"/>
                </a:solidFill>
              </a:rPr>
              <a:t>--no-ff </a:t>
            </a:r>
            <a:r>
              <a:rPr lang="en-US" b="1" i="1" dirty="0" err="1" smtClean="0"/>
              <a:t>myfeature</a:t>
            </a:r>
            <a:endParaRPr lang="en-US" b="1" i="1" dirty="0" smtClean="0"/>
          </a:p>
          <a:p>
            <a:r>
              <a:rPr lang="en-US" i="1" dirty="0" smtClean="0"/>
              <a:t>Updating ea1b82a..05e9557</a:t>
            </a:r>
            <a:endParaRPr lang="zh-CN" altLang="en-US" i="1" dirty="0" smtClean="0"/>
          </a:p>
          <a:p>
            <a:r>
              <a:rPr lang="en-US" i="1" dirty="0" smtClean="0"/>
              <a:t>(Summary of changes)</a:t>
            </a:r>
            <a:endParaRPr lang="zh-CN" altLang="en-US" i="1" dirty="0" smtClean="0"/>
          </a:p>
          <a:p>
            <a:r>
              <a:rPr lang="en-US" b="1" i="1" dirty="0" smtClean="0"/>
              <a:t>$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branch -d </a:t>
            </a:r>
            <a:r>
              <a:rPr lang="en-US" b="1" i="1" dirty="0" err="1" smtClean="0"/>
              <a:t>myfeature</a:t>
            </a:r>
            <a:endParaRPr lang="en-US" b="1" i="1" dirty="0" smtClean="0"/>
          </a:p>
          <a:p>
            <a:r>
              <a:rPr lang="en-US" i="1" dirty="0" smtClean="0"/>
              <a:t>Deleted branch </a:t>
            </a:r>
            <a:r>
              <a:rPr lang="en-US" i="1" dirty="0" err="1" smtClean="0"/>
              <a:t>myfeature</a:t>
            </a:r>
            <a:r>
              <a:rPr lang="en-US" i="1" dirty="0" smtClean="0"/>
              <a:t> (was 05e9557).</a:t>
            </a:r>
            <a:endParaRPr lang="zh-CN" altLang="en-US" i="1" dirty="0" smtClean="0"/>
          </a:p>
          <a:p>
            <a:r>
              <a:rPr lang="en-US" b="1" i="1" dirty="0" smtClean="0"/>
              <a:t>$ </a:t>
            </a:r>
            <a:r>
              <a:rPr lang="en-US" b="1" i="1" dirty="0" err="1" smtClean="0"/>
              <a:t>git</a:t>
            </a:r>
            <a:r>
              <a:rPr lang="en-US" b="1" i="1" dirty="0" smtClean="0"/>
              <a:t> push origin develop</a:t>
            </a:r>
          </a:p>
          <a:p>
            <a:endParaRPr lang="en-US" altLang="zh-CN" sz="1600" dirty="0" smtClean="0"/>
          </a:p>
          <a:p>
            <a:r>
              <a:rPr lang="en-US" altLang="zh-CN" dirty="0" smtClean="0"/>
              <a:t>--</a:t>
            </a:r>
            <a:r>
              <a:rPr lang="en-US" altLang="zh-CN" dirty="0"/>
              <a:t>no-ff</a:t>
            </a:r>
            <a:r>
              <a:rPr lang="zh-CN" altLang="en-US" dirty="0"/>
              <a:t>标志导致合并操作创建一个新</a:t>
            </a:r>
            <a:r>
              <a:rPr lang="en-US" altLang="zh-CN" dirty="0"/>
              <a:t>commit</a:t>
            </a:r>
            <a:r>
              <a:rPr lang="zh-CN" altLang="en-US" dirty="0"/>
              <a:t>对象，即使该合并操作可以</a:t>
            </a:r>
            <a:r>
              <a:rPr lang="en-US" altLang="zh-CN" dirty="0"/>
              <a:t>fast-forward</a:t>
            </a:r>
            <a:r>
              <a:rPr lang="zh-CN" altLang="en-US" dirty="0"/>
              <a:t>。这避免了丢失这个功能分支存在的历史信息，将该功能的所有提交组合在一起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分支模型</a:t>
            </a:r>
            <a:r>
              <a:rPr lang="en-US" altLang="zh-CN" dirty="0" smtClean="0"/>
              <a:t>— 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Release </a:t>
            </a:r>
            <a:r>
              <a:rPr lang="zh-CN" altLang="en-US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分支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分支可能从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分支分离而来，但是一定要合并到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master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分支上，它的习惯命名方式为：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release-*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分支是为新产品的发布做准备的。允许我们在最后时刻做一些细小的修改。严格禁止增加大的新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features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。他们必须合并到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分支上，然后等待下一次大的发行版。</a:t>
            </a:r>
          </a:p>
          <a:p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分支创建新的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Release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分支的关键时刻是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</a:t>
            </a:r>
            <a:r>
              <a:rPr lang="zh-CN" altLang="en-US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分支达到了发布的理想状态。</a:t>
            </a:r>
            <a:endParaRPr lang="en-US" altLang="zh-CN" sz="28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分支模型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热修复分支</a:t>
            </a:r>
            <a:endParaRPr lang="zh-CN" altLang="en-US" dirty="0"/>
          </a:p>
        </p:txBody>
      </p:sp>
      <p:pic>
        <p:nvPicPr>
          <p:cNvPr id="4" name="内容占位符 3" descr="热修复分支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910" y="1785926"/>
            <a:ext cx="3000396" cy="4124324"/>
          </a:xfrm>
        </p:spPr>
      </p:pic>
      <p:sp>
        <p:nvSpPr>
          <p:cNvPr id="5" name="TextBox 4"/>
          <p:cNvSpPr txBox="1"/>
          <p:nvPr/>
        </p:nvSpPr>
        <p:spPr>
          <a:xfrm>
            <a:off x="4000497" y="2000240"/>
            <a:ext cx="45720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可以基于</a:t>
            </a:r>
            <a:r>
              <a:rPr lang="en-US" altLang="zh-CN" dirty="0"/>
              <a:t>master</a:t>
            </a:r>
            <a:r>
              <a:rPr lang="zh-CN" altLang="en-US" dirty="0"/>
              <a:t>分支，必须合并回</a:t>
            </a:r>
            <a:r>
              <a:rPr lang="en-US" altLang="zh-CN" dirty="0"/>
              <a:t>develop</a:t>
            </a:r>
            <a:r>
              <a:rPr lang="zh-CN" altLang="en-US" dirty="0"/>
              <a:t>和</a:t>
            </a:r>
            <a:r>
              <a:rPr lang="en-US" altLang="zh-CN" dirty="0"/>
              <a:t>master</a:t>
            </a:r>
            <a:r>
              <a:rPr lang="zh-CN" altLang="en-US" dirty="0"/>
              <a:t>分支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/>
              <a:t>分支名约定：</a:t>
            </a:r>
            <a:r>
              <a:rPr lang="en-US" altLang="zh-CN" dirty="0" err="1" smtClean="0"/>
              <a:t>hotfix</a:t>
            </a:r>
            <a:r>
              <a:rPr lang="en-US" altLang="zh-CN" dirty="0" smtClean="0"/>
              <a:t>-&lt;bug number&gt;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热修复分支与发布分支很相似，他们都为新的生成环境发布做准备，尽管这是未经计划的。他们来自生产环境的处于异常状态压力。当生成环境验证缺陷必须马上修复是，热修复分支可以基于</a:t>
            </a:r>
            <a:r>
              <a:rPr lang="en-US" altLang="zh-CN" dirty="0"/>
              <a:t>master</a:t>
            </a:r>
            <a:r>
              <a:rPr lang="zh-CN" altLang="en-US" dirty="0"/>
              <a:t>分支上对应与线上版本的</a:t>
            </a:r>
            <a:r>
              <a:rPr lang="en-US" altLang="zh-CN" dirty="0"/>
              <a:t>tag</a:t>
            </a:r>
            <a:r>
              <a:rPr lang="zh-CN" altLang="en-US" dirty="0"/>
              <a:t>创建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注意：</a:t>
            </a:r>
            <a:r>
              <a:rPr lang="zh-CN" altLang="en-US" dirty="0"/>
              <a:t> 如果一个</a:t>
            </a:r>
            <a:r>
              <a:rPr lang="en-US" dirty="0"/>
              <a:t>release</a:t>
            </a:r>
            <a:r>
              <a:rPr lang="zh-CN" altLang="en-US" dirty="0"/>
              <a:t>分支已经存在</a:t>
            </a:r>
            <a:r>
              <a:rPr lang="zh-CN" altLang="en-US" dirty="0" smtClean="0"/>
              <a:t>，那么</a:t>
            </a:r>
            <a:r>
              <a:rPr lang="zh-CN" altLang="en-US" dirty="0"/>
              <a:t>应该把</a:t>
            </a:r>
            <a:r>
              <a:rPr lang="en-US" dirty="0" err="1"/>
              <a:t>hotfix</a:t>
            </a:r>
            <a:r>
              <a:rPr lang="zh-CN" altLang="en-US" dirty="0"/>
              <a:t>合并到这个</a:t>
            </a:r>
            <a:r>
              <a:rPr lang="en-US" dirty="0"/>
              <a:t>release</a:t>
            </a:r>
            <a:r>
              <a:rPr lang="zh-CN" altLang="en-US" dirty="0"/>
              <a:t>分支，而不是合并到</a:t>
            </a:r>
            <a:r>
              <a:rPr lang="en-US" dirty="0"/>
              <a:t>develop</a:t>
            </a:r>
            <a:r>
              <a:rPr lang="zh-CN" altLang="en-US" dirty="0"/>
              <a:t>分支。当</a:t>
            </a:r>
            <a:r>
              <a:rPr lang="en-US" dirty="0"/>
              <a:t>release</a:t>
            </a:r>
            <a:r>
              <a:rPr lang="zh-CN" altLang="en-US" dirty="0"/>
              <a:t>分支完成后， 将</a:t>
            </a:r>
            <a:r>
              <a:rPr lang="en-US" dirty="0" err="1"/>
              <a:t>bugfix</a:t>
            </a:r>
            <a:r>
              <a:rPr lang="zh-CN" altLang="en-US" dirty="0"/>
              <a:t>分支合并回</a:t>
            </a:r>
            <a:r>
              <a:rPr lang="en-US" dirty="0"/>
              <a:t>release</a:t>
            </a:r>
            <a:r>
              <a:rPr lang="zh-CN" altLang="en-US" dirty="0"/>
              <a:t>分支也会使得</a:t>
            </a:r>
            <a:r>
              <a:rPr lang="en-US" dirty="0" err="1"/>
              <a:t>bugfix</a:t>
            </a:r>
            <a:r>
              <a:rPr lang="zh-CN" altLang="en-US" dirty="0"/>
              <a:t>被合并到</a:t>
            </a:r>
            <a:r>
              <a:rPr lang="en-US" dirty="0"/>
              <a:t>develop</a:t>
            </a:r>
            <a:r>
              <a:rPr lang="zh-CN" altLang="en-US" dirty="0"/>
              <a:t>分支。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常用技巧</a:t>
            </a:r>
            <a:r>
              <a:rPr lang="en-US" altLang="zh-CN" dirty="0" smtClean="0"/>
              <a:t>—</a:t>
            </a:r>
            <a:r>
              <a:rPr lang="zh-CN" altLang="en-US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忽略特殊</a:t>
            </a:r>
            <a:r>
              <a:rPr lang="zh-CN" altLang="en-US" dirty="0" smtClean="0"/>
              <a:t>文</a:t>
            </a:r>
            <a:r>
              <a:rPr lang="zh-CN" altLang="en-US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</a:t>
            </a:r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工作区的根目录下创建一个特殊的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gitignore</a:t>
            </a:r>
            <a:r>
              <a:rPr lang="zh-CN" altLang="en-US" dirty="0" smtClean="0"/>
              <a:t>文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件，然后把要忽略的文件名填进去，</a:t>
            </a:r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就会自动忽略这些文件。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已经为我们准备了各种配置文件，只需要组合一下就 可以使用了。所有配置文件可以直接在线浏览： </a:t>
            </a: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https://github.com/github/gitignore</a:t>
            </a:r>
            <a: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sz="28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常用技巧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配置别名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可以配置一些常用命令的别名，方便使用</a:t>
            </a:r>
            <a:endParaRPr lang="en-US" altLang="zh-CN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$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git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config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--global alias.st status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$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git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config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--global alias.co checkout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$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git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config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--global alias.ci commit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$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git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config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--global alias.br branch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$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git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config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--global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alias.unstage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'reset HEAD‘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$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git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config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--global </a:t>
            </a:r>
            <a:r>
              <a:rPr lang="en-US" sz="2400" dirty="0" err="1" smtClean="0">
                <a:solidFill>
                  <a:schemeClr val="tx1"/>
                </a:solidFill>
                <a:latin typeface="+mn-lt"/>
                <a:ea typeface="+mn-ea"/>
              </a:rPr>
              <a:t>alias.last</a:t>
            </a: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> 'log -1‘</a:t>
            </a:r>
            <a:b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</a:br>
            <a:endParaRPr lang="en-US" sz="2400" dirty="0" smtClean="0">
              <a:solidFill>
                <a:schemeClr val="tx1"/>
              </a:solidFill>
              <a:latin typeface="+mn-lt"/>
              <a:ea typeface="+mn-ea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  <a:t/>
            </a:r>
            <a:br>
              <a:rPr lang="en-US" sz="2400" dirty="0" smtClean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+mn-lt"/>
                <a:ea typeface="+mn-ea"/>
              </a:rPr>
            </a:b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常用技巧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自动补全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81200"/>
            <a:ext cx="8329642" cy="3886200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zh-CN" altLang="en-US" dirty="0" smtClean="0"/>
              <a:t>自动补全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下载这个脚本，在</a:t>
            </a:r>
            <a:r>
              <a:rPr lang="en-US" altLang="zh-CN" dirty="0" smtClean="0"/>
              <a:t>Linux/Mac OS</a:t>
            </a:r>
            <a:r>
              <a:rPr lang="zh-CN" altLang="en-US" dirty="0" smtClean="0"/>
              <a:t>系统下运行以下命令：</a:t>
            </a:r>
          </a:p>
          <a:p>
            <a:pPr lvl="2">
              <a:buNone/>
            </a:pPr>
            <a:r>
              <a:rPr lang="en-US" i="1" dirty="0" err="1" smtClean="0"/>
              <a:t>cd</a:t>
            </a:r>
            <a:r>
              <a:rPr lang="en-US" i="1" dirty="0" smtClean="0"/>
              <a:t> ~</a:t>
            </a:r>
          </a:p>
          <a:p>
            <a:pPr lvl="2">
              <a:buNone/>
            </a:pPr>
            <a:r>
              <a:rPr lang="en-US" i="1" dirty="0" smtClean="0"/>
              <a:t>curl https://raw.github.com/git/git/master/contrib/completion/git-completion.bash -o ~/.</a:t>
            </a:r>
            <a:r>
              <a:rPr lang="en-US" i="1" dirty="0" err="1" smtClean="0"/>
              <a:t>git-completion.bash</a:t>
            </a:r>
            <a:endParaRPr lang="en-US" i="1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dirty="0" smtClean="0"/>
              <a:t>添加下面几行到你的 </a:t>
            </a:r>
            <a:r>
              <a:rPr lang="en-US" altLang="zh-CN" dirty="0" smtClean="0"/>
              <a:t>~/.</a:t>
            </a:r>
            <a:r>
              <a:rPr lang="en-US" dirty="0" err="1" smtClean="0"/>
              <a:t>bash_profile</a:t>
            </a:r>
            <a:r>
              <a:rPr lang="en-US" dirty="0" smtClean="0"/>
              <a:t> </a:t>
            </a:r>
            <a:r>
              <a:rPr lang="zh-CN" altLang="en-US" dirty="0" smtClean="0"/>
              <a:t>文件中</a:t>
            </a:r>
            <a:r>
              <a:rPr lang="en-US" altLang="zh-CN" dirty="0" smtClean="0"/>
              <a:t>:</a:t>
            </a:r>
            <a:endParaRPr lang="zh-CN" altLang="en-US" dirty="0" smtClean="0"/>
          </a:p>
          <a:p>
            <a:pPr lvl="2">
              <a:buNone/>
            </a:pPr>
            <a:r>
              <a:rPr lang="en-US" i="1" dirty="0" smtClean="0"/>
              <a:t>if [ -f ~/.</a:t>
            </a:r>
            <a:r>
              <a:rPr lang="en-US" i="1" dirty="0" err="1" smtClean="0"/>
              <a:t>git-completion.bash</a:t>
            </a:r>
            <a:r>
              <a:rPr lang="en-US" i="1" dirty="0" smtClean="0"/>
              <a:t> ]; then</a:t>
            </a:r>
          </a:p>
          <a:p>
            <a:pPr lvl="2">
              <a:buNone/>
            </a:pPr>
            <a:r>
              <a:rPr lang="en-US" i="1" dirty="0" smtClean="0"/>
              <a:t>    . ~/.</a:t>
            </a:r>
            <a:r>
              <a:rPr lang="en-US" i="1" dirty="0" err="1" smtClean="0"/>
              <a:t>git-completion.bash</a:t>
            </a:r>
            <a:endParaRPr lang="en-US" i="1" dirty="0" smtClean="0"/>
          </a:p>
          <a:p>
            <a:pPr lvl="2">
              <a:buNone/>
            </a:pPr>
            <a:r>
              <a:rPr lang="en-US" i="1" dirty="0" err="1" smtClean="0"/>
              <a:t>fi</a:t>
            </a:r>
            <a:endParaRPr lang="en-US" i="1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常用技巧</a:t>
            </a:r>
            <a:r>
              <a:rPr lang="en-US" altLang="zh-CN" dirty="0" smtClean="0"/>
              <a:t>—</a:t>
            </a:r>
            <a:r>
              <a:rPr lang="zh-CN" altLang="en-US" dirty="0" smtClean="0"/>
              <a:t>谁弄乱了我的代码</a:t>
            </a:r>
            <a:r>
              <a:rPr lang="en-US" altLang="zh-CN" dirty="0" smtClean="0"/>
              <a:t>                  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谁弄乱了我的代码</a:t>
            </a:r>
            <a:endParaRPr lang="en-US" altLang="zh-CN" dirty="0" smtClean="0"/>
          </a:p>
          <a:p>
            <a:pPr lvl="1"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git</a:t>
            </a:r>
            <a:r>
              <a:rPr lang="en-US" altLang="zh-CN" dirty="0" smtClean="0"/>
              <a:t> blame [file name]</a:t>
            </a:r>
            <a:r>
              <a:rPr lang="zh-CN" altLang="en-US" dirty="0" smtClean="0"/>
              <a:t>命令可以很容易找出罪魁祸首。这个命令可以将文件中的每一行的作者、最新的变更提交和提交时间展示出来。</a:t>
            </a:r>
            <a:r>
              <a:rPr lang="en-US" altLang="zh-CN" dirty="0" smtClean="0"/>
              <a:t>   </a:t>
            </a:r>
          </a:p>
          <a:p>
            <a:pPr lvl="1"/>
            <a:endParaRPr lang="zh-CN" altLang="en-US" dirty="0"/>
          </a:p>
        </p:txBody>
      </p:sp>
      <p:pic>
        <p:nvPicPr>
          <p:cNvPr id="7" name="图片 6" descr="QQ截图20160225112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28" y="4000504"/>
            <a:ext cx="5814891" cy="1857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常用技巧</a:t>
            </a:r>
            <a:r>
              <a:rPr lang="en-US" altLang="zh-CN" dirty="0" smtClean="0"/>
              <a:t>—Stash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你正在修改某个</a:t>
            </a:r>
            <a:r>
              <a:rPr lang="en-US" altLang="zh-CN" sz="2800" dirty="0" smtClean="0"/>
              <a:t>bug</a:t>
            </a:r>
            <a:r>
              <a:rPr lang="zh-CN" altLang="en-US" sz="2800" dirty="0" smtClean="0"/>
              <a:t>或者某个特性，又突然被要求展示你的工作。而你现在所做的工作还不足以提交。用</a:t>
            </a:r>
            <a:r>
              <a:rPr lang="en-US" altLang="zh-CN" sz="2800" dirty="0" smtClean="0"/>
              <a:t>Stash</a:t>
            </a:r>
            <a:r>
              <a:rPr lang="zh-CN" altLang="en-US" sz="2800" dirty="0" smtClean="0"/>
              <a:t>命令存储变更。</a:t>
            </a:r>
            <a:endParaRPr lang="en-US" altLang="zh-CN" sz="2800" dirty="0" smtClean="0"/>
          </a:p>
          <a:p>
            <a:pPr lvl="1">
              <a:buNone/>
            </a:pPr>
            <a:r>
              <a:rPr lang="en-US" sz="2400" i="1" dirty="0" smtClean="0"/>
              <a:t>$ </a:t>
            </a:r>
            <a:r>
              <a:rPr lang="en-US" sz="2400" i="1" dirty="0" err="1" smtClean="0"/>
              <a:t>git</a:t>
            </a:r>
            <a:r>
              <a:rPr lang="en-US" sz="2400" i="1" dirty="0" smtClean="0"/>
              <a:t> stash</a:t>
            </a:r>
          </a:p>
          <a:p>
            <a:pPr lvl="1">
              <a:buNone/>
            </a:pPr>
            <a:r>
              <a:rPr lang="zh-CN" altLang="en-US" sz="2400" dirty="0" smtClean="0"/>
              <a:t>希望检查</a:t>
            </a:r>
            <a:r>
              <a:rPr lang="en-US" sz="2400" dirty="0" smtClean="0"/>
              <a:t>stash</a:t>
            </a:r>
            <a:r>
              <a:rPr lang="zh-CN" altLang="en-US" sz="2400" dirty="0" smtClean="0"/>
              <a:t>列表，你可以运行下面的命令：</a:t>
            </a:r>
          </a:p>
          <a:p>
            <a:pPr lvl="1">
              <a:buNone/>
            </a:pPr>
            <a:r>
              <a:rPr lang="en-US" sz="2400" i="1" dirty="0" smtClean="0"/>
              <a:t>$ </a:t>
            </a:r>
            <a:r>
              <a:rPr lang="en-US" sz="2400" i="1" dirty="0" err="1" smtClean="0"/>
              <a:t>git</a:t>
            </a:r>
            <a:r>
              <a:rPr lang="en-US" sz="2400" i="1" dirty="0" smtClean="0"/>
              <a:t> stash list</a:t>
            </a:r>
          </a:p>
          <a:p>
            <a:pPr lvl="1"/>
            <a:endParaRPr lang="en-US" sz="2400" dirty="0" smtClean="0"/>
          </a:p>
          <a:p>
            <a:pPr lvl="1">
              <a:buNone/>
            </a:pPr>
            <a:r>
              <a:rPr lang="zh-CN" altLang="en-US" sz="2400" dirty="0" smtClean="0"/>
              <a:t>如果你想要解除</a:t>
            </a:r>
            <a:r>
              <a:rPr lang="en-US" sz="2400" dirty="0" smtClean="0"/>
              <a:t>stash</a:t>
            </a:r>
            <a:r>
              <a:rPr lang="zh-CN" altLang="en-US" sz="2400" dirty="0" smtClean="0"/>
              <a:t>并且恢复未提交的变更，你可以进行</a:t>
            </a:r>
            <a:r>
              <a:rPr lang="en-US" sz="2400" dirty="0" smtClean="0"/>
              <a:t>apply stash:</a:t>
            </a:r>
          </a:p>
          <a:p>
            <a:pPr lvl="1">
              <a:buNone/>
            </a:pPr>
            <a:r>
              <a:rPr lang="en-US" sz="2400" i="1" dirty="0" smtClean="0"/>
              <a:t>$ </a:t>
            </a:r>
            <a:r>
              <a:rPr lang="en-US" sz="2400" i="1" dirty="0" err="1" smtClean="0"/>
              <a:t>git</a:t>
            </a:r>
            <a:r>
              <a:rPr lang="en-US" sz="2400" i="1" dirty="0" smtClean="0"/>
              <a:t> stash apply</a:t>
            </a:r>
          </a:p>
          <a:p>
            <a:endParaRPr lang="en-US" dirty="0" smtClean="0"/>
          </a:p>
          <a:p>
            <a:endParaRPr lang="zh-CN" altLang="en-US" dirty="0"/>
          </a:p>
        </p:txBody>
      </p:sp>
      <p:pic>
        <p:nvPicPr>
          <p:cNvPr id="4" name="图片 3" descr="18065454_vq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38" y="4643446"/>
            <a:ext cx="5857875" cy="438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常用技巧</a:t>
            </a:r>
            <a:r>
              <a:rPr lang="en-US" altLang="zh-CN" dirty="0" smtClean="0"/>
              <a:t>—</a:t>
            </a:r>
            <a:r>
              <a:rPr lang="en-US" b="1" dirty="0" smtClean="0"/>
              <a:t> </a:t>
            </a:r>
            <a:r>
              <a:rPr lang="en-US" dirty="0" smtClean="0"/>
              <a:t>Cherry Pick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cherry-pick</a:t>
            </a:r>
            <a:r>
              <a:rPr lang="zh-CN" altLang="en-US" sz="2800" dirty="0" smtClean="0"/>
              <a:t>就是从不同的分支中捡出一个单独的</a:t>
            </a:r>
            <a:r>
              <a:rPr lang="en-US" sz="2800" dirty="0" smtClean="0"/>
              <a:t>commit，</a:t>
            </a:r>
            <a:r>
              <a:rPr lang="zh-CN" altLang="en-US" sz="2800" dirty="0" smtClean="0"/>
              <a:t>并把它和你当前的分支合并。而不会弄乱其他的文件或</a:t>
            </a:r>
            <a:r>
              <a:rPr lang="en-US" sz="2800" dirty="0" smtClean="0"/>
              <a:t>commit。</a:t>
            </a:r>
          </a:p>
          <a:p>
            <a:pPr lvl="1">
              <a:buNone/>
            </a:pPr>
            <a:r>
              <a:rPr lang="en-US" sz="2400" i="1" dirty="0" err="1" smtClean="0"/>
              <a:t>git</a:t>
            </a:r>
            <a:r>
              <a:rPr lang="en-US" sz="2400" i="1" dirty="0" smtClean="0"/>
              <a:t> cherry-pick [</a:t>
            </a:r>
            <a:r>
              <a:rPr lang="en-US" sz="2400" i="1" dirty="0" err="1" smtClean="0"/>
              <a:t>commit_hash</a:t>
            </a:r>
            <a:r>
              <a:rPr lang="en-US" sz="2400" i="1" dirty="0" smtClean="0"/>
              <a:t>]</a:t>
            </a:r>
          </a:p>
          <a:p>
            <a:pPr lvl="1">
              <a:buNone/>
            </a:pPr>
            <a:r>
              <a:rPr lang="zh-CN" altLang="en-US" b="1" dirty="0" smtClean="0"/>
              <a:t>适用于：</a:t>
            </a:r>
            <a:endParaRPr lang="en-US" b="1" dirty="0" smtClean="0"/>
          </a:p>
          <a:p>
            <a:pPr lvl="1">
              <a:buNone/>
            </a:pPr>
            <a:r>
              <a:rPr lang="zh-CN" altLang="en-US" dirty="0" smtClean="0"/>
              <a:t>  </a:t>
            </a:r>
            <a:r>
              <a:rPr lang="zh-CN" altLang="en-US" sz="2400" dirty="0" smtClean="0"/>
              <a:t> 你以并行方式在处理两个或以上分支，你可能会发现一个在全部分支中都有的</a:t>
            </a:r>
            <a:r>
              <a:rPr lang="en-US" sz="2400" dirty="0" smtClean="0"/>
              <a:t>bug。</a:t>
            </a:r>
            <a:r>
              <a:rPr lang="zh-CN" altLang="en-US" sz="2400" dirty="0" smtClean="0"/>
              <a:t>如果你在一个分支中解决了它，你可以使用</a:t>
            </a:r>
            <a:r>
              <a:rPr lang="en-US" sz="2400" dirty="0" smtClean="0"/>
              <a:t>cherry-pick</a:t>
            </a:r>
            <a:r>
              <a:rPr lang="zh-CN" altLang="en-US" sz="2400" dirty="0" smtClean="0"/>
              <a:t>命令把它</a:t>
            </a:r>
            <a:r>
              <a:rPr lang="en-US" sz="2400" dirty="0" smtClean="0"/>
              <a:t>commit</a:t>
            </a:r>
            <a:r>
              <a:rPr lang="zh-CN" altLang="en-US" sz="2400" dirty="0" smtClean="0"/>
              <a:t>到其它分支上去</a:t>
            </a:r>
            <a:r>
              <a:rPr lang="zh-CN" altLang="en-US" dirty="0" smtClean="0"/>
              <a:t>。</a:t>
            </a:r>
            <a:endParaRPr lang="zh-CN" altLang="en-US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安装</a:t>
            </a:r>
            <a:endParaRPr lang="zh-CN" altLang="en-US" dirty="0"/>
          </a:p>
        </p:txBody>
      </p:sp>
      <p:pic>
        <p:nvPicPr>
          <p:cNvPr id="14541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00034" y="2786058"/>
            <a:ext cx="46958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541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794" y="2285992"/>
            <a:ext cx="46958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541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6182" y="1857364"/>
            <a:ext cx="46958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客户端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Windows</a:t>
            </a:r>
          </a:p>
          <a:p>
            <a:pPr lvl="1" eaLnBrk="1" hangingPunct="1">
              <a:buNone/>
            </a:pPr>
            <a:r>
              <a:rPr lang="en-US" altLang="zh-CN" dirty="0" smtClean="0"/>
              <a:t>UI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SourceTree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；命令行：</a:t>
            </a:r>
            <a:r>
              <a:rPr lang="en-US" altLang="zh-CN" dirty="0" err="1" smtClean="0"/>
              <a:t>PortableGit</a:t>
            </a:r>
            <a:endParaRPr lang="en-US" altLang="zh-CN" dirty="0" smtClean="0"/>
          </a:p>
          <a:p>
            <a:pPr eaLnBrk="1" hangingPunct="1"/>
            <a:r>
              <a:rPr lang="en-US" altLang="zh-CN" dirty="0" err="1" smtClean="0"/>
              <a:t>MacOS</a:t>
            </a:r>
            <a:endParaRPr lang="en-US" altLang="zh-CN" dirty="0" smtClean="0"/>
          </a:p>
          <a:p>
            <a:pPr lvl="1" eaLnBrk="1" hangingPunct="1"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+mn-lt"/>
                <a:ea typeface="+mn-ea"/>
              </a:rPr>
              <a:t>UI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</a:rPr>
              <a:t>：</a:t>
            </a:r>
            <a:r>
              <a:rPr lang="en-US" altLang="zh-CN" dirty="0" err="1" smtClean="0">
                <a:solidFill>
                  <a:schemeClr val="tx1"/>
                </a:solidFill>
                <a:latin typeface="+mn-lt"/>
                <a:ea typeface="+mn-ea"/>
              </a:rPr>
              <a:t>SourceTree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Gitup</a:t>
            </a:r>
            <a:r>
              <a:rPr lang="zh-CN" altLang="en-US" dirty="0" smtClean="0"/>
              <a:t>；命令行：</a:t>
            </a:r>
            <a:r>
              <a:rPr lang="en-US" altLang="zh-CN" dirty="0" err="1" smtClean="0"/>
              <a:t>Xcode</a:t>
            </a:r>
            <a:r>
              <a:rPr lang="en-US" altLang="zh-CN" dirty="0" smtClean="0"/>
              <a:t> common tools</a:t>
            </a:r>
          </a:p>
          <a:p>
            <a:pPr eaLnBrk="1" hangingPunct="1"/>
            <a:r>
              <a:rPr lang="en-US" altLang="zh-CN" dirty="0" smtClean="0"/>
              <a:t>Linux </a:t>
            </a:r>
            <a:r>
              <a:rPr lang="en-US" altLang="zh-CN" dirty="0" err="1" smtClean="0"/>
              <a:t>Git</a:t>
            </a:r>
            <a:r>
              <a:rPr lang="zh-CN" altLang="en-US" dirty="0" smtClean="0"/>
              <a:t>命令行工具</a:t>
            </a:r>
            <a:endParaRPr lang="en-US" altLang="zh-CN" dirty="0" smtClean="0"/>
          </a:p>
          <a:p>
            <a:pPr eaLnBrk="1" hangingPunct="1">
              <a:buFont typeface="Wingdings" pitchFamily="2" charset="2"/>
              <a:buNone/>
            </a:pPr>
            <a:endParaRPr lang="en-US" altLang="zh-CN" dirty="0" smtClean="0"/>
          </a:p>
          <a:p>
            <a:pPr lvl="1" eaLnBrk="1" hangingPunct="1">
              <a:buFont typeface="Wingdings" pitchFamily="2" charset="2"/>
              <a:buNone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pic>
        <p:nvPicPr>
          <p:cNvPr id="146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4" y="2071678"/>
            <a:ext cx="554143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云形标注 6"/>
          <p:cNvSpPr/>
          <p:nvPr/>
        </p:nvSpPr>
        <p:spPr>
          <a:xfrm>
            <a:off x="6143636" y="1571612"/>
            <a:ext cx="1785950" cy="928694"/>
          </a:xfrm>
          <a:prstGeom prst="cloudCallout">
            <a:avLst>
              <a:gd name="adj1" fmla="val -80104"/>
              <a:gd name="adj2" fmla="val 608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设置语言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6572264" y="2786058"/>
            <a:ext cx="1571636" cy="1000132"/>
          </a:xfrm>
          <a:prstGeom prst="cloudCallout">
            <a:avLst>
              <a:gd name="adj1" fmla="val -104898"/>
              <a:gd name="adj2" fmla="val 731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设置</a:t>
            </a:r>
            <a:r>
              <a:rPr lang="en-US" altLang="zh-CN" b="1" dirty="0" err="1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Git</a:t>
            </a:r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路径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9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1428736"/>
            <a:ext cx="454342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pic>
        <p:nvPicPr>
          <p:cNvPr id="14848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1714488"/>
            <a:ext cx="454342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848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85720" y="2786058"/>
            <a:ext cx="4029075" cy="388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57818" y="6072206"/>
            <a:ext cx="2428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+mn-ea"/>
                <a:ea typeface="+mn-ea"/>
              </a:rPr>
              <a:t>创建</a:t>
            </a:r>
            <a:r>
              <a:rPr lang="en-US" altLang="zh-CN" sz="2800" dirty="0" smtClean="0">
                <a:latin typeface="+mn-ea"/>
                <a:ea typeface="+mn-ea"/>
              </a:rPr>
              <a:t>SSH</a:t>
            </a:r>
            <a:r>
              <a:rPr lang="zh-CN" altLang="en-US" sz="2800" dirty="0" smtClean="0">
                <a:latin typeface="+mn-ea"/>
                <a:ea typeface="+mn-ea"/>
              </a:rPr>
              <a:t>秘钥</a:t>
            </a:r>
            <a:endParaRPr lang="zh-CN" altLang="en-US" sz="28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pic>
        <p:nvPicPr>
          <p:cNvPr id="147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42910" y="1785926"/>
            <a:ext cx="554143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云形标注 4"/>
          <p:cNvSpPr/>
          <p:nvPr/>
        </p:nvSpPr>
        <p:spPr>
          <a:xfrm>
            <a:off x="5929322" y="1428736"/>
            <a:ext cx="1357322" cy="857256"/>
          </a:xfrm>
          <a:prstGeom prst="cloudCallout">
            <a:avLst>
              <a:gd name="adj1" fmla="val -120696"/>
              <a:gd name="adj2" fmla="val 6605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1:</a:t>
            </a:r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选择全局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云形标注 5"/>
          <p:cNvSpPr/>
          <p:nvPr/>
        </p:nvSpPr>
        <p:spPr>
          <a:xfrm>
            <a:off x="3143240" y="1571612"/>
            <a:ext cx="1357322" cy="857256"/>
          </a:xfrm>
          <a:prstGeom prst="cloudCallout">
            <a:avLst>
              <a:gd name="adj1" fmla="val 20777"/>
              <a:gd name="adj2" fmla="val 9627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2:</a:t>
            </a:r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用户名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5715008" y="2428868"/>
            <a:ext cx="1357322" cy="857256"/>
          </a:xfrm>
          <a:prstGeom prst="cloudCallout">
            <a:avLst>
              <a:gd name="adj1" fmla="val -124064"/>
              <a:gd name="adj2" fmla="val 287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3:Email</a:t>
            </a:r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地址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6357950" y="3571876"/>
            <a:ext cx="1357322" cy="857256"/>
          </a:xfrm>
          <a:prstGeom prst="cloudCallout">
            <a:avLst>
              <a:gd name="adj1" fmla="val -162239"/>
              <a:gd name="adj2" fmla="val -797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4:</a:t>
            </a:r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私钥路劲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240" y="1571625"/>
            <a:ext cx="579744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应用场景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TortoiseGit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pic>
        <p:nvPicPr>
          <p:cNvPr id="14950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2714620"/>
            <a:ext cx="5882725" cy="3937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云形标注 7"/>
          <p:cNvSpPr/>
          <p:nvPr/>
        </p:nvSpPr>
        <p:spPr>
          <a:xfrm>
            <a:off x="6572264" y="1714488"/>
            <a:ext cx="1285884" cy="714380"/>
          </a:xfrm>
          <a:prstGeom prst="cloudCallout">
            <a:avLst>
              <a:gd name="adj1" fmla="val -124623"/>
              <a:gd name="adj2" fmla="val 758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1:</a:t>
            </a:r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添加公钥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6357950" y="3857628"/>
            <a:ext cx="1285884" cy="714380"/>
          </a:xfrm>
          <a:prstGeom prst="cloudCallout">
            <a:avLst>
              <a:gd name="adj1" fmla="val -124623"/>
              <a:gd name="adj2" fmla="val 758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2:</a:t>
            </a:r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公钥内容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云形标注 9"/>
          <p:cNvSpPr/>
          <p:nvPr/>
        </p:nvSpPr>
        <p:spPr>
          <a:xfrm>
            <a:off x="7000892" y="4714884"/>
            <a:ext cx="1214446" cy="785818"/>
          </a:xfrm>
          <a:prstGeom prst="cloudCallout">
            <a:avLst>
              <a:gd name="adj1" fmla="val -124623"/>
              <a:gd name="adj2" fmla="val 6238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3:</a:t>
            </a:r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公钥命名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1" name="云形标注 10"/>
          <p:cNvSpPr/>
          <p:nvPr/>
        </p:nvSpPr>
        <p:spPr>
          <a:xfrm>
            <a:off x="4714876" y="5715016"/>
            <a:ext cx="857256" cy="571504"/>
          </a:xfrm>
          <a:prstGeom prst="cloudCallout">
            <a:avLst>
              <a:gd name="adj1" fmla="val -104110"/>
              <a:gd name="adj2" fmla="val 254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4:</a:t>
            </a:r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添加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GitLab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新建项目</a:t>
            </a:r>
            <a:endParaRPr lang="zh-CN" altLang="en-US" dirty="0"/>
          </a:p>
        </p:txBody>
      </p:sp>
      <p:pic>
        <p:nvPicPr>
          <p:cNvPr id="1505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071678"/>
            <a:ext cx="6814003" cy="3690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0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857488" y="1643050"/>
            <a:ext cx="584029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云形标注 6"/>
          <p:cNvSpPr/>
          <p:nvPr/>
        </p:nvSpPr>
        <p:spPr>
          <a:xfrm>
            <a:off x="5643570" y="1714488"/>
            <a:ext cx="1285884" cy="785818"/>
          </a:xfrm>
          <a:prstGeom prst="cloudCallout">
            <a:avLst>
              <a:gd name="adj1" fmla="val -99665"/>
              <a:gd name="adj2" fmla="val 4376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项目名称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云形标注 7"/>
          <p:cNvSpPr/>
          <p:nvPr/>
        </p:nvSpPr>
        <p:spPr>
          <a:xfrm>
            <a:off x="6000760" y="4000504"/>
            <a:ext cx="1285884" cy="785818"/>
          </a:xfrm>
          <a:prstGeom prst="cloudCallout">
            <a:avLst>
              <a:gd name="adj1" fmla="val -147984"/>
              <a:gd name="adj2" fmla="val -472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项目范围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5643570" y="3000372"/>
            <a:ext cx="1285884" cy="714380"/>
          </a:xfrm>
          <a:prstGeom prst="cloudCallout">
            <a:avLst>
              <a:gd name="adj1" fmla="val -96930"/>
              <a:gd name="adj2" fmla="val -45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项目描述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云形标注 9"/>
          <p:cNvSpPr/>
          <p:nvPr/>
        </p:nvSpPr>
        <p:spPr>
          <a:xfrm>
            <a:off x="1428728" y="2714620"/>
            <a:ext cx="1285884" cy="785818"/>
          </a:xfrm>
          <a:prstGeom prst="cloudCallout">
            <a:avLst>
              <a:gd name="adj1" fmla="val -33113"/>
              <a:gd name="adj2" fmla="val 9150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结果信息</a:t>
            </a:r>
            <a:endParaRPr lang="zh-CN" altLang="en-US" b="1" dirty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GitLab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项目活动</a:t>
            </a:r>
            <a:endParaRPr lang="zh-CN" altLang="en-US" dirty="0"/>
          </a:p>
        </p:txBody>
      </p:sp>
      <p:pic>
        <p:nvPicPr>
          <p:cNvPr id="151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7193" y="1981200"/>
            <a:ext cx="712961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428992" y="60007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显示项目所有相关活动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GitLab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项目文件</a:t>
            </a:r>
            <a:endParaRPr lang="zh-CN" altLang="en-US" dirty="0"/>
          </a:p>
        </p:txBody>
      </p:sp>
      <p:pic>
        <p:nvPicPr>
          <p:cNvPr id="152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7193" y="1981200"/>
            <a:ext cx="712961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714744" y="592933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显示项目所有文件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Gitlab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最近提交</a:t>
            </a:r>
            <a:endParaRPr lang="zh-CN" altLang="en-US" dirty="0"/>
          </a:p>
        </p:txBody>
      </p:sp>
      <p:pic>
        <p:nvPicPr>
          <p:cNvPr id="153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7193" y="1981200"/>
            <a:ext cx="712961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214678" y="60007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显示最近项目的所有提交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Gitlab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项目网络图</a:t>
            </a:r>
            <a:endParaRPr lang="zh-CN" altLang="en-US" dirty="0"/>
          </a:p>
        </p:txBody>
      </p:sp>
      <p:pic>
        <p:nvPicPr>
          <p:cNvPr id="154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8662" y="1857364"/>
            <a:ext cx="712961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857620" y="585789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显示各个分支、提交等信息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Gitlab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项目图表</a:t>
            </a:r>
            <a:endParaRPr lang="zh-CN" altLang="en-US" dirty="0"/>
          </a:p>
        </p:txBody>
      </p:sp>
      <p:pic>
        <p:nvPicPr>
          <p:cNvPr id="155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85926"/>
            <a:ext cx="712961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71868" y="578645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显示项目各种统计图表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www.sourcetreeapp.com/images/hero_mac_all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28625" y="1928813"/>
            <a:ext cx="6234113" cy="3143250"/>
          </a:xfrm>
          <a:noFill/>
        </p:spPr>
      </p:pic>
      <p:sp>
        <p:nvSpPr>
          <p:cNvPr id="1433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客户端</a:t>
            </a:r>
            <a:r>
              <a:rPr lang="en-US" altLang="zh-CN" smtClean="0"/>
              <a:t>—SourceTree</a:t>
            </a:r>
            <a:endParaRPr lang="zh-CN" altLang="en-US" smtClean="0"/>
          </a:p>
        </p:txBody>
      </p:sp>
      <p:pic>
        <p:nvPicPr>
          <p:cNvPr id="14340" name="图片 3" descr="QQ截图20160223093327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13" y="2643188"/>
            <a:ext cx="528637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428625" y="5357813"/>
            <a:ext cx="19288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i="1">
                <a:hlinkClick r:id="rId4"/>
              </a:rPr>
              <a:t>SourceTree</a:t>
            </a:r>
            <a:endParaRPr lang="zh-CN" altLang="en-US" b="1" i="1">
              <a:hlinkClick r:id="rId5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Gitlab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项目里程碑</a:t>
            </a:r>
            <a:endParaRPr lang="zh-CN" altLang="en-US" dirty="0"/>
          </a:p>
        </p:txBody>
      </p:sp>
      <p:pic>
        <p:nvPicPr>
          <p:cNvPr id="156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85926"/>
            <a:ext cx="712961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42976" y="585789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可以定义项目的里程碑，用于项目管理，例如新特性、版本发布等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Gitlab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项目问题列表</a:t>
            </a:r>
            <a:endParaRPr lang="zh-CN" altLang="en-US" dirty="0"/>
          </a:p>
        </p:txBody>
      </p:sp>
      <p:pic>
        <p:nvPicPr>
          <p:cNvPr id="157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857364"/>
            <a:ext cx="712961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71538" y="5929330"/>
            <a:ext cx="692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可以记录项目的所有</a:t>
            </a:r>
            <a:r>
              <a:rPr lang="en-US" altLang="zh-CN" dirty="0" smtClean="0"/>
              <a:t>Bug</a:t>
            </a:r>
            <a:r>
              <a:rPr lang="zh-CN" altLang="en-US" dirty="0" smtClean="0"/>
              <a:t>，包括新的、在处理的、已解决的。相当于一个简单的</a:t>
            </a:r>
            <a:r>
              <a:rPr lang="en-US" altLang="zh-CN" dirty="0" smtClean="0"/>
              <a:t>bug</a:t>
            </a:r>
            <a:r>
              <a:rPr lang="zh-CN" altLang="en-US" dirty="0" smtClean="0"/>
              <a:t>管理软件。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Gitlab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项目成员</a:t>
            </a:r>
            <a:endParaRPr lang="zh-CN" altLang="en-US" dirty="0"/>
          </a:p>
        </p:txBody>
      </p:sp>
      <p:pic>
        <p:nvPicPr>
          <p:cNvPr id="158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785926"/>
            <a:ext cx="7129614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071538" y="5857892"/>
            <a:ext cx="7000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可以为项目创建成员，根据项目创建时的项目范围，只有相关的成员才能参与开发项目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Gitlab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项目标签</a:t>
            </a:r>
            <a:endParaRPr lang="zh-CN" altLang="en-US" dirty="0"/>
          </a:p>
        </p:txBody>
      </p:sp>
      <p:pic>
        <p:nvPicPr>
          <p:cNvPr id="159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714488"/>
            <a:ext cx="6572296" cy="3582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85852" y="5572140"/>
            <a:ext cx="6572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可以创建任意标签，一般定义与</a:t>
            </a:r>
            <a:r>
              <a:rPr lang="en-US" altLang="zh-CN" dirty="0" smtClean="0"/>
              <a:t>Bug</a:t>
            </a:r>
            <a:r>
              <a:rPr lang="zh-CN" altLang="en-US" dirty="0" smtClean="0"/>
              <a:t>状态相关的标签</a:t>
            </a:r>
            <a:r>
              <a:rPr lang="en-US" altLang="zh-CN" dirty="0" smtClean="0"/>
              <a:t>.</a:t>
            </a:r>
            <a:r>
              <a:rPr lang="zh-CN" altLang="en-US" dirty="0" smtClean="0"/>
              <a:t>这些标签可以用于</a:t>
            </a:r>
            <a:r>
              <a:rPr lang="en-US" altLang="zh-CN" dirty="0" smtClean="0"/>
              <a:t>bug</a:t>
            </a:r>
            <a:r>
              <a:rPr lang="zh-CN" altLang="en-US" dirty="0" smtClean="0"/>
              <a:t>管理。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Gitlab</a:t>
            </a:r>
            <a:r>
              <a:rPr lang="en-US" altLang="zh-CN" dirty="0" smtClean="0"/>
              <a:t>—</a:t>
            </a:r>
            <a:r>
              <a:rPr lang="zh-CN" altLang="en-US" dirty="0" smtClean="0"/>
              <a:t>项目</a:t>
            </a:r>
            <a:r>
              <a:rPr lang="en-US" altLang="zh-CN" dirty="0" smtClean="0"/>
              <a:t>Wiki</a:t>
            </a:r>
            <a:r>
              <a:rPr lang="zh-CN" altLang="en-US" dirty="0" smtClean="0"/>
              <a:t>页面</a:t>
            </a:r>
            <a:endParaRPr lang="zh-CN" altLang="en-US" dirty="0"/>
          </a:p>
        </p:txBody>
      </p:sp>
      <p:pic>
        <p:nvPicPr>
          <p:cNvPr id="160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714488"/>
            <a:ext cx="6456871" cy="3519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71472" y="5572140"/>
            <a:ext cx="785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可以根据</a:t>
            </a:r>
            <a:r>
              <a:rPr lang="en-US" altLang="zh-CN" dirty="0" err="1" smtClean="0"/>
              <a:t>Gitlab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Markdown</a:t>
            </a:r>
            <a:r>
              <a:rPr lang="zh-CN" altLang="en-US" dirty="0" smtClean="0"/>
              <a:t>语法，创建一些与项目相关的任何页面，内容可以根据需要填写，只要符合</a:t>
            </a:r>
            <a:r>
              <a:rPr lang="en-US" altLang="zh-CN" dirty="0" smtClean="0"/>
              <a:t>Markdown</a:t>
            </a:r>
            <a:r>
              <a:rPr lang="zh-CN" altLang="en-US" dirty="0" smtClean="0"/>
              <a:t>语法。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参考文件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00034" y="2071678"/>
            <a:ext cx="8229600" cy="2019304"/>
          </a:xfrm>
        </p:spPr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命令速查：</a:t>
            </a:r>
            <a:endParaRPr lang="en-US" altLang="zh-CN" dirty="0" smtClean="0"/>
          </a:p>
          <a:p>
            <a:r>
              <a:rPr lang="en-US" altLang="zh-CN" dirty="0" err="1" smtClean="0"/>
              <a:t>Git</a:t>
            </a:r>
            <a:r>
              <a:rPr lang="zh-CN" altLang="en-US" dirty="0" smtClean="0"/>
              <a:t>教程：</a:t>
            </a:r>
            <a:endParaRPr lang="en-US" altLang="zh-CN" dirty="0" smtClean="0"/>
          </a:p>
          <a:p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Git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分支模型</a:t>
            </a:r>
            <a:endParaRPr lang="zh-CN" alt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p:oleObj spid="_x0000_s116739" name="FDF" r:id="rId4" imgW="0" imgH="0" progId="FoxitReader.FDFDoc">
              <p:embed/>
            </p:oleObj>
          </a:graphicData>
        </a:graphic>
      </p:graphicFrame>
      <p:graphicFrame>
        <p:nvGraphicFramePr>
          <p:cNvPr id="7" name="对象 6"/>
          <p:cNvGraphicFramePr>
            <a:graphicFrameLocks/>
          </p:cNvGraphicFramePr>
          <p:nvPr/>
        </p:nvGraphicFramePr>
        <p:xfrm>
          <a:off x="1524000" y="1397000"/>
          <a:ext cx="833422" cy="888992"/>
        </p:xfrm>
        <a:graphic>
          <a:graphicData uri="http://schemas.openxmlformats.org/presentationml/2006/ole">
            <p:oleObj spid="_x0000_s116740" name="FDF" r:id="rId5" imgW="0" imgH="0" progId="FoxitReader.FDFDoc">
              <p:embed/>
            </p:oleObj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3286116" y="2143116"/>
          <a:ext cx="914400" cy="828675"/>
        </p:xfrm>
        <a:graphic>
          <a:graphicData uri="http://schemas.openxmlformats.org/presentationml/2006/ole">
            <p:oleObj spid="_x0000_s116742" name="FDF" showAsIcon="1" r:id="rId6" imgW="914400" imgH="828720" progId="FoxitReader.FDFDoc">
              <p:embed/>
            </p:oleObj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500298" y="2643182"/>
          <a:ext cx="914400" cy="828675"/>
        </p:xfrm>
        <a:graphic>
          <a:graphicData uri="http://schemas.openxmlformats.org/presentationml/2006/ole">
            <p:oleObj spid="_x0000_s116743" name="FDF" showAsIcon="1" r:id="rId7" imgW="914400" imgH="828720" progId="FoxitReader.FDFDoc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总结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 err="1" smtClean="0"/>
              <a:t>Git</a:t>
            </a:r>
            <a:r>
              <a:rPr lang="zh-CN" altLang="en-US" dirty="0" smtClean="0"/>
              <a:t>是一个很棒的协作开发工具</a:t>
            </a:r>
          </a:p>
          <a:p>
            <a:pPr eaLnBrk="1" hangingPunct="1"/>
            <a:r>
              <a:rPr lang="zh-CN" altLang="en-GB" dirty="0" smtClean="0"/>
              <a:t>难以在短时间内精通，需要在日常使用中不断学习</a:t>
            </a:r>
          </a:p>
          <a:p>
            <a:pPr eaLnBrk="1" hangingPunct="1"/>
            <a:r>
              <a:rPr lang="zh-CN" altLang="en-GB" dirty="0" smtClean="0"/>
              <a:t>有问题可以相互沟通交流</a:t>
            </a:r>
          </a:p>
          <a:p>
            <a:pPr eaLnBrk="1" hangingPunct="1"/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Q&amp;A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3286124"/>
            <a:ext cx="8229600" cy="1000132"/>
          </a:xfrm>
        </p:spPr>
        <p:txBody>
          <a:bodyPr/>
          <a:lstStyle/>
          <a:p>
            <a:pPr algn="ctr" eaLnBrk="1" hangingPunct="1">
              <a:buNone/>
            </a:pPr>
            <a:r>
              <a:rPr lang="zh-CN" altLang="en-US" b="1" i="1" dirty="0" smtClean="0">
                <a:latin typeface="微软雅黑" pitchFamily="34" charset="-122"/>
                <a:ea typeface="微软雅黑" pitchFamily="34" charset="-122"/>
              </a:rPr>
              <a:t>谢 谢！</a:t>
            </a:r>
            <a:endParaRPr lang="en-US" altLang="zh-CN" b="1" i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客户端</a:t>
            </a:r>
            <a:r>
              <a:rPr lang="en-US" altLang="zh-CN" smtClean="0"/>
              <a:t>—PortableGit</a:t>
            </a:r>
            <a:endParaRPr lang="zh-CN" altLang="en-US" smtClean="0"/>
          </a:p>
        </p:txBody>
      </p:sp>
      <p:pic>
        <p:nvPicPr>
          <p:cNvPr id="15363" name="内容占位符 3" descr="QQ截图20160223094149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143000" y="1928813"/>
            <a:ext cx="6351588" cy="3886200"/>
          </a:xfrm>
        </p:spPr>
      </p:pic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3643313" y="5786438"/>
            <a:ext cx="14287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b="1" i="1">
                <a:solidFill>
                  <a:schemeClr val="accent2"/>
                </a:solidFill>
                <a:hlinkClick r:id="rId3"/>
              </a:rPr>
              <a:t>PortableGit</a:t>
            </a:r>
            <a:endParaRPr lang="zh-CN" altLang="en-US" b="1" i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zh-CN" altLang="en-US" dirty="0" smtClean="0"/>
              <a:t>客户端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GitUp</a:t>
            </a:r>
            <a:endParaRPr lang="zh-CN" altLang="en-US" dirty="0"/>
          </a:p>
        </p:txBody>
      </p:sp>
      <p:pic>
        <p:nvPicPr>
          <p:cNvPr id="9" name="内容占位符 8" descr="gitup-quickview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82" y="1500174"/>
            <a:ext cx="6226880" cy="3886200"/>
          </a:xfrm>
        </p:spPr>
      </p:pic>
      <p:pic>
        <p:nvPicPr>
          <p:cNvPr id="10" name="图片 9" descr="git-comm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38" y="1785926"/>
            <a:ext cx="7358114" cy="4592204"/>
          </a:xfrm>
          <a:prstGeom prst="rect">
            <a:avLst/>
          </a:prstGeom>
        </p:spPr>
      </p:pic>
      <p:pic>
        <p:nvPicPr>
          <p:cNvPr id="11" name="图片 10" descr="gitup-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076" y="2488719"/>
            <a:ext cx="7000924" cy="43692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4348" y="6072206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 smtClean="0">
                <a:hlinkClick r:id="rId5"/>
              </a:rPr>
              <a:t>GitUp</a:t>
            </a:r>
            <a:endParaRPr lang="zh-CN" alt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Git</a:t>
            </a:r>
            <a:r>
              <a:rPr lang="zh-CN" altLang="en-US" smtClean="0"/>
              <a:t>版本库</a:t>
            </a:r>
            <a:r>
              <a:rPr lang="en-US" altLang="zh-CN" smtClean="0"/>
              <a:t>—</a:t>
            </a:r>
            <a:r>
              <a:rPr lang="zh-CN" altLang="en-US" smtClean="0"/>
              <a:t>介绍</a:t>
            </a: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可以简单理解成⼀个目录，这个目录里面的所有文件都可以被</a:t>
            </a:r>
            <a:r>
              <a:rPr lang="en-US" altLang="zh-CN" smtClean="0"/>
              <a:t>Git</a:t>
            </a:r>
            <a:r>
              <a:rPr lang="zh-CN" altLang="en-US" smtClean="0"/>
              <a:t>管理起来，每个文件的修改、删除，</a:t>
            </a:r>
            <a:r>
              <a:rPr lang="en-US" altLang="zh-CN" smtClean="0"/>
              <a:t>Git</a:t>
            </a:r>
            <a:r>
              <a:rPr lang="zh-CN" altLang="en-US" smtClean="0"/>
              <a:t>都能跟踪，以便任何时刻都可以追踪历史，或者在将来某个时刻可以“还原”。</a:t>
            </a:r>
            <a:br>
              <a:rPr lang="zh-CN" altLang="en-US" smtClean="0"/>
            </a:br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1993</TotalTime>
  <Words>2889</Words>
  <Application>Microsoft Office PowerPoint</Application>
  <PresentationFormat>全屏显示(4:3)</PresentationFormat>
  <Paragraphs>339</Paragraphs>
  <Slides>67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67</vt:i4>
      </vt:variant>
    </vt:vector>
  </HeadingPairs>
  <TitlesOfParts>
    <vt:vector size="70" baseType="lpstr">
      <vt:lpstr>Pixel</vt:lpstr>
      <vt:lpstr>BMP 图像</vt:lpstr>
      <vt:lpstr>FDF</vt:lpstr>
      <vt:lpstr>Git介绍与交流</vt:lpstr>
      <vt:lpstr>内容</vt:lpstr>
      <vt:lpstr>Git简介—特点</vt:lpstr>
      <vt:lpstr>Git简介—分布式VS集中式</vt:lpstr>
      <vt:lpstr>Git客户端</vt:lpstr>
      <vt:lpstr>Git客户端—SourceTree</vt:lpstr>
      <vt:lpstr>Git客户端—PortableGit</vt:lpstr>
      <vt:lpstr>Git客户端—GitUp</vt:lpstr>
      <vt:lpstr>Git版本库—介绍</vt:lpstr>
      <vt:lpstr>Git版本库—创建</vt:lpstr>
      <vt:lpstr>Git版本库—.git目录</vt:lpstr>
      <vt:lpstr>Git版本库—文件的三种状态</vt:lpstr>
      <vt:lpstr>Git版本库—文件状态周期图</vt:lpstr>
      <vt:lpstr>Git版本库、工作区和暂存区</vt:lpstr>
      <vt:lpstr>Git常用操作—加文件到Git仓库</vt:lpstr>
      <vt:lpstr>Git常用操作—掌握工作区状态</vt:lpstr>
      <vt:lpstr>Git常用操作—查看修改内容</vt:lpstr>
      <vt:lpstr>Git常用操作—版本回退（1）</vt:lpstr>
      <vt:lpstr>Git常用操作—版本回退（2）</vt:lpstr>
      <vt:lpstr>Git常用操作—版本回退（3）</vt:lpstr>
      <vt:lpstr>Git常用操作—版本回退（4）</vt:lpstr>
      <vt:lpstr>Git常用操作—管理修改</vt:lpstr>
      <vt:lpstr>Git常用操作—撤销修改</vt:lpstr>
      <vt:lpstr>Git常用操作—删除文件</vt:lpstr>
      <vt:lpstr>远程仓库—创建SSH Key</vt:lpstr>
      <vt:lpstr>远程仓库—添加远程库</vt:lpstr>
      <vt:lpstr>远程仓库—从远程库克隆</vt:lpstr>
      <vt:lpstr>Git分支—新建与切换</vt:lpstr>
      <vt:lpstr>Git分支—合并分支</vt:lpstr>
      <vt:lpstr>Git分支—多人协作（1）</vt:lpstr>
      <vt:lpstr>Git分支—多人协作（2）</vt:lpstr>
      <vt:lpstr>Git标签—创建标签</vt:lpstr>
      <vt:lpstr>Git标签—操作标签</vt:lpstr>
      <vt:lpstr>Git常用命令备忘图</vt:lpstr>
      <vt:lpstr>分支模型—Git Flow</vt:lpstr>
      <vt:lpstr>分支模型—总览</vt:lpstr>
      <vt:lpstr>分支模型—主分支</vt:lpstr>
      <vt:lpstr>分支模型—辅助性分支</vt:lpstr>
      <vt:lpstr>分支模型—功能分支</vt:lpstr>
      <vt:lpstr>分支模型—功能分支</vt:lpstr>
      <vt:lpstr>分支模型— Release 分支</vt:lpstr>
      <vt:lpstr>分支模型—热修复分支</vt:lpstr>
      <vt:lpstr>常用技巧—忽略特殊文件</vt:lpstr>
      <vt:lpstr>常用技巧—配置别名</vt:lpstr>
      <vt:lpstr>常用技巧—自动补全</vt:lpstr>
      <vt:lpstr>常用技巧—谁弄乱了我的代码                    </vt:lpstr>
      <vt:lpstr>常用技巧—Stash</vt:lpstr>
      <vt:lpstr>常用技巧— Cherry Pick</vt:lpstr>
      <vt:lpstr>应用场景—TortoiseGit安装</vt:lpstr>
      <vt:lpstr>应用场景—TortoiseGit设置</vt:lpstr>
      <vt:lpstr>应用场景—TortoiseGit设置</vt:lpstr>
      <vt:lpstr>应用场景—TortoiseGit设置</vt:lpstr>
      <vt:lpstr>应用场景—TortoiseGit设置</vt:lpstr>
      <vt:lpstr>GitLab—新建项目</vt:lpstr>
      <vt:lpstr>GitLab—项目活动</vt:lpstr>
      <vt:lpstr>GitLab—项目文件</vt:lpstr>
      <vt:lpstr>Gitlab—最近提交</vt:lpstr>
      <vt:lpstr>Gitlab—项目网络图</vt:lpstr>
      <vt:lpstr>Gitlab—项目图表</vt:lpstr>
      <vt:lpstr>Gitlab—项目里程碑</vt:lpstr>
      <vt:lpstr>Gitlab—项目问题列表</vt:lpstr>
      <vt:lpstr>Gitlab—项目成员</vt:lpstr>
      <vt:lpstr>Gitlab—项目标签</vt:lpstr>
      <vt:lpstr>Gitlab—项目Wiki页面</vt:lpstr>
      <vt:lpstr>参考文件</vt:lpstr>
      <vt:lpstr>总结</vt:lpstr>
      <vt:lpstr>Q&amp;A</vt:lpstr>
    </vt:vector>
  </TitlesOfParts>
  <Company>baibaobag.com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Git培训</dc:title>
  <dc:creator>xucons</dc:creator>
  <cp:lastModifiedBy>chenxuan</cp:lastModifiedBy>
  <cp:revision>210</cp:revision>
  <dcterms:created xsi:type="dcterms:W3CDTF">2011-06-06T12:51:40Z</dcterms:created>
  <dcterms:modified xsi:type="dcterms:W3CDTF">2016-03-02T02:36:42Z</dcterms:modified>
</cp:coreProperties>
</file>